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21"/>
  </p:notesMasterIdLst>
  <p:sldIdLst>
    <p:sldId id="260" r:id="rId3"/>
    <p:sldId id="261" r:id="rId4"/>
    <p:sldId id="263" r:id="rId5"/>
    <p:sldId id="264" r:id="rId6"/>
    <p:sldId id="269" r:id="rId7"/>
    <p:sldId id="265" r:id="rId8"/>
    <p:sldId id="262" r:id="rId9"/>
    <p:sldId id="276" r:id="rId10"/>
    <p:sldId id="266" r:id="rId11"/>
    <p:sldId id="270" r:id="rId12"/>
    <p:sldId id="277" r:id="rId13"/>
    <p:sldId id="278" r:id="rId14"/>
    <p:sldId id="267" r:id="rId15"/>
    <p:sldId id="281" r:id="rId16"/>
    <p:sldId id="282" r:id="rId17"/>
    <p:sldId id="268" r:id="rId18"/>
    <p:sldId id="272" r:id="rId19"/>
    <p:sldId id="273" r:id="rId20"/>
  </p:sldIdLst>
  <p:sldSz cx="12192000" cy="6858000"/>
  <p:notesSz cx="6858000" cy="9144000"/>
  <p:embeddedFontLst>
    <p:embeddedFont>
      <p:font typeface="맑은 고딕" panose="020B0503020000020004" pitchFamily="50" charset="-127"/>
      <p:regular r:id="rId22"/>
      <p:bold r:id="rId23"/>
    </p:embeddedFont>
    <p:embeddedFont>
      <p:font typeface="210 맨발의청춘 R" panose="02020603020101020101" pitchFamily="18" charset="-127"/>
      <p:regular r:id="rId24"/>
    </p:embeddedFont>
    <p:embeddedFont>
      <p:font typeface="210 맨발의청춘 L" panose="02020603020101020101" pitchFamily="18" charset="-127"/>
      <p:regular r:id="rId25"/>
    </p:embeddedFont>
    <p:embeddedFont>
      <p:font typeface="Century Schoolbook" panose="02040604050505020304" pitchFamily="18" charset="0"/>
      <p:regular r:id="rId26"/>
      <p:bold r:id="rId27"/>
      <p:italic r:id="rId28"/>
      <p:boldItalic r:id="rId29"/>
    </p:embeddedFont>
    <p:embeddedFont>
      <p:font typeface="조선일보명조" panose="02030304000000000000" pitchFamily="18" charset="-127"/>
      <p:regular r:id="rId30"/>
    </p:embeddedFont>
    <p:embeddedFont>
      <p:font typeface="210 콤퓨타세탁 R" panose="02020603020101020101" pitchFamily="18" charset="-127"/>
      <p:regular r:id="rId31"/>
    </p:embeddedFont>
    <p:embeddedFont>
      <p:font typeface="210 맨발의청춘 B" panose="02020603020101020101" pitchFamily="18" charset="-127"/>
      <p:regular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85F"/>
    <a:srgbClr val="FC402C"/>
    <a:srgbClr val="F4741E"/>
    <a:srgbClr val="3C2415"/>
    <a:srgbClr val="2D1B10"/>
    <a:srgbClr val="378279"/>
    <a:srgbClr val="648A3A"/>
    <a:srgbClr val="00756C"/>
    <a:srgbClr val="DBB37B"/>
    <a:srgbClr val="7994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78" autoAdjust="0"/>
    <p:restoredTop sz="72919" autoAdjust="0"/>
  </p:normalViewPr>
  <p:slideViewPr>
    <p:cSldViewPr snapToGrid="0" showGuides="1">
      <p:cViewPr varScale="1">
        <p:scale>
          <a:sx n="65" d="100"/>
          <a:sy n="65" d="100"/>
        </p:scale>
        <p:origin x="84" y="28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B4C68-51AE-45BC-81A2-E7F40E4885A6}" type="datetimeFigureOut">
              <a:rPr lang="ko-KR" altLang="en-US" smtClean="0"/>
              <a:t>2019-09-23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AFDC17-5DF4-406E-8036-4AE20FA730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64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AFDC17-5DF4-406E-8036-4AE20FA7302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163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위에서 열거한 인건비 측면의 지원은 전공 대학생들에게 </a:t>
            </a:r>
            <a:r>
              <a:rPr lang="ko-KR" altLang="en-US" dirty="0" err="1" smtClean="0"/>
              <a:t>실습기회를</a:t>
            </a:r>
            <a:r>
              <a:rPr lang="ko-KR" altLang="en-US" dirty="0" smtClean="0"/>
              <a:t> 제공함으로써 의학 관련 지식을 키우고 전공 관련 분야를 경험해볼 수 있는 기회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또한 해당 시간에 야간 근무를 하는 개념이기 때문에 고용 복지 측면에서도 긍정적인 효과.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시행이 된 지 수 년이 지났지만 아직도 잘 자리잡지 못한 당번약국제를 창원시에서 활성화 시킨 성공적인 선례를 만들게 된다면 시의 긍정적인 이미지를 제고시킬 수 있으며 특히 의료 복지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후에 데이터가 수집되면 그 데이터를 기반으로 약 구입에 대한 알고리즘을 생성하여 서비스를 제공한다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AFDC17-5DF4-406E-8036-4AE20FA7302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474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gradFill flip="none" rotWithShape="1">
          <a:gsLst>
            <a:gs pos="65000">
              <a:schemeClr val="accent3">
                <a:lumMod val="5000"/>
                <a:lumOff val="9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91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105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37"/>
          <a:stretch/>
        </p:blipFill>
        <p:spPr>
          <a:xfrm>
            <a:off x="3883629" y="0"/>
            <a:ext cx="8308371" cy="504792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02"/>
          <a:stretch/>
        </p:blipFill>
        <p:spPr>
          <a:xfrm>
            <a:off x="6822471" y="1791785"/>
            <a:ext cx="5369530" cy="506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618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DB7DD7-B259-47F4-B2E3-62CDBB0E7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54950B0-ABDA-448D-A497-8010C7228B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3EB53-6280-4887-BAAE-B18A9A28FD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91E109-450F-4180-9D51-1BFC2BBA3434}" type="datetimeFigureOut">
              <a:rPr lang="ko-KR" altLang="en-US" smtClean="0"/>
              <a:t>2019-09-23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AE620A-D70D-455B-B16F-9C8590221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24D318-417C-4A84-8D82-A8ACF0552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718B6-19CC-44AF-9F7A-7BE504A59C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538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9A7FA98-981C-489D-9CA0-2ADC4CC60F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8DA947-7FA7-429E-BD40-815B29F7C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5282F8-7B0D-410E-9443-C6789FA236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91E109-450F-4180-9D51-1BFC2BBA3434}" type="datetimeFigureOut">
              <a:rPr lang="ko-KR" altLang="en-US" smtClean="0"/>
              <a:t>2019-09-23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CC60BD-3C61-480F-B889-8142DCCC7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1EED7D-C375-49AC-AB1A-0ED0DC77C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718B6-19CC-44AF-9F7A-7BE504A59C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4480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B0B0-3C98-42FC-AB41-8ED6FCFE7E93}" type="datetimeFigureOut">
              <a:rPr lang="ko-KR" altLang="en-US" smtClean="0"/>
              <a:t>2019-09-23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3A126-058F-4A9B-BCE0-BF0BB3B755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5326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B0B0-3C98-42FC-AB41-8ED6FCFE7E93}" type="datetimeFigureOut">
              <a:rPr lang="ko-KR" altLang="en-US" smtClean="0"/>
              <a:t>2019-09-23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3A126-058F-4A9B-BCE0-BF0BB3B755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148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B0B0-3C98-42FC-AB41-8ED6FCFE7E93}" type="datetimeFigureOut">
              <a:rPr lang="ko-KR" altLang="en-US" smtClean="0"/>
              <a:t>2019-09-23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3A126-058F-4A9B-BCE0-BF0BB3B755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8024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B0B0-3C98-42FC-AB41-8ED6FCFE7E93}" type="datetimeFigureOut">
              <a:rPr lang="ko-KR" altLang="en-US" smtClean="0"/>
              <a:t>2019-09-23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3A126-058F-4A9B-BCE0-BF0BB3B755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2193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B0B0-3C98-42FC-AB41-8ED6FCFE7E93}" type="datetimeFigureOut">
              <a:rPr lang="ko-KR" altLang="en-US" smtClean="0"/>
              <a:t>2019-09-23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3A126-058F-4A9B-BCE0-BF0BB3B755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8517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B0B0-3C98-42FC-AB41-8ED6FCFE7E93}" type="datetimeFigureOut">
              <a:rPr lang="ko-KR" altLang="en-US" smtClean="0"/>
              <a:t>2019-09-23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3A126-058F-4A9B-BCE0-BF0BB3B755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3169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B0B0-3C98-42FC-AB41-8ED6FCFE7E93}" type="datetimeFigureOut">
              <a:rPr lang="ko-KR" altLang="en-US" smtClean="0"/>
              <a:t>2019-09-23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3A126-058F-4A9B-BCE0-BF0BB3B755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2018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B0B0-3C98-42FC-AB41-8ED6FCFE7E93}" type="datetimeFigureOut">
              <a:rPr lang="ko-KR" altLang="en-US" smtClean="0"/>
              <a:t>2019-09-23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3A126-058F-4A9B-BCE0-BF0BB3B755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628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B8D0C2-1F4F-470F-B43D-E6CBC36D1F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520987-B6D0-419B-9BDB-7424175404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805854-3203-4BE9-B2C7-C941FAB608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91E109-450F-4180-9D51-1BFC2BBA3434}" type="datetimeFigureOut">
              <a:rPr lang="ko-KR" altLang="en-US" smtClean="0"/>
              <a:t>2019-09-23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FCD3BB-C897-43AE-93F0-75440B284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CF2360-0611-4D41-82FE-B4E77DD2F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718B6-19CC-44AF-9F7A-7BE504A59C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3226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B0B0-3C98-42FC-AB41-8ED6FCFE7E93}" type="datetimeFigureOut">
              <a:rPr lang="ko-KR" altLang="en-US" smtClean="0"/>
              <a:t>2019-09-23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3A126-058F-4A9B-BCE0-BF0BB3B755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2778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B0B0-3C98-42FC-AB41-8ED6FCFE7E93}" type="datetimeFigureOut">
              <a:rPr lang="ko-KR" altLang="en-US" smtClean="0"/>
              <a:t>2019-09-23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3A126-058F-4A9B-BCE0-BF0BB3B755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350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B0B0-3C98-42FC-AB41-8ED6FCFE7E93}" type="datetimeFigureOut">
              <a:rPr lang="ko-KR" altLang="en-US" smtClean="0"/>
              <a:t>2019-09-23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3A126-058F-4A9B-BCE0-BF0BB3B755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714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3674F3-406E-4DA0-BE44-F14D8CCE7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BAC913-65B5-4FD8-9421-943D8204D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B50CAA-BAF3-4700-A129-DAC78C7963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91E109-450F-4180-9D51-1BFC2BBA3434}" type="datetimeFigureOut">
              <a:rPr lang="ko-KR" altLang="en-US" smtClean="0"/>
              <a:t>2019-09-23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848A28-51E0-404D-933F-8637FA50C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E36FB2-1AB1-410A-BAD8-3D07B5062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718B6-19CC-44AF-9F7A-7BE504A59C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02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A79D8-EA36-41E7-96CF-16B9CFB27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014F0E-6456-4BE0-A702-A9A58F14C6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45C8D2-B8CC-46D2-B5B5-5CB97EA447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EAA44F-F477-497E-BAED-41DC49A38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91E109-450F-4180-9D51-1BFC2BBA3434}" type="datetimeFigureOut">
              <a:rPr lang="ko-KR" altLang="en-US" smtClean="0"/>
              <a:t>2019-09-23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92DF72-12AC-4F68-98B2-DA6268437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0EC092-B1D0-44A8-8496-F119E7568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718B6-19CC-44AF-9F7A-7BE504A59C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959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8302EF-7E51-45DD-8CEB-481C117A7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D9A5CD-CEAA-4BF6-B13F-3AB6411B8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644B63-9821-4B6E-9FD7-75977EB868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585989-AC0F-471C-9215-7CAB03F742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032C96D-2BCD-4C41-AA84-2E6A93A6A9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93C5987-35A1-416A-BA62-ABB812E00B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91E109-450F-4180-9D51-1BFC2BBA3434}" type="datetimeFigureOut">
              <a:rPr lang="ko-KR" altLang="en-US" smtClean="0"/>
              <a:t>2019-09-23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A11CBEF-0CD2-40E6-AB83-2E51F3210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FC22B4-698B-49EC-9681-8C0B5ED5E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718B6-19CC-44AF-9F7A-7BE504A59C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335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63247F-273A-4033-B523-CD85D7F96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EA31CEA-A4EF-401D-B13C-977BF342C9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91E109-450F-4180-9D51-1BFC2BBA3434}" type="datetimeFigureOut">
              <a:rPr lang="ko-KR" altLang="en-US" smtClean="0"/>
              <a:t>2019-09-23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6654E35-6C01-4066-B396-4B9577465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3A5700-4515-4B2D-8B27-AADC6F252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718B6-19CC-44AF-9F7A-7BE504A59C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729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7413912-C77F-4A27-BCB7-B869C25397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91E109-450F-4180-9D51-1BFC2BBA3434}" type="datetimeFigureOut">
              <a:rPr lang="ko-KR" altLang="en-US" smtClean="0"/>
              <a:t>2019-09-23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8EF0A72-2584-4A10-9FEB-C17EA7BA5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7BDB5F-9C19-4B61-BCAA-691A6576E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718B6-19CC-44AF-9F7A-7BE504A59C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517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DFFA79-EA03-4EE9-A0AF-A2A80E11C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131A07-0565-43CA-BECD-660B008F3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7E9F5B-4A60-4991-B04D-FCD494739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98CF9E-AC67-4C47-8F27-3464D018A5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91E109-450F-4180-9D51-1BFC2BBA3434}" type="datetimeFigureOut">
              <a:rPr lang="ko-KR" altLang="en-US" smtClean="0"/>
              <a:t>2019-09-23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D7A9FE-C8F2-4EB8-B821-D1FEA0F8A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13ACD3-6090-4506-8FB0-53913FF50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718B6-19CC-44AF-9F7A-7BE504A59C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035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0D4AA4-9C9C-45C0-A8A3-A99075142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EFD77D3-AEAF-47AC-B762-2C170BF1D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3FF7DF-33BC-4689-9CDE-5BC5961CE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FE6D04-D120-4BCC-A2DE-0C6F94AD3E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91E109-450F-4180-9D51-1BFC2BBA3434}" type="datetimeFigureOut">
              <a:rPr lang="ko-KR" altLang="en-US" smtClean="0"/>
              <a:t>2019-09-23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42287D-1122-42DC-81B2-C533E015E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36A50C-7C84-4564-91DA-421DF65C2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B718B6-19CC-44AF-9F7A-7BE504A59C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487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2362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19B0B0-3C98-42FC-AB41-8ED6FCFE7E93}" type="datetimeFigureOut">
              <a:rPr lang="ko-KR" altLang="en-US" smtClean="0"/>
              <a:t>2019-09-23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3A126-058F-4A9B-BCE0-BF0BB3B755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545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svg"/><Relationship Id="rId5" Type="http://schemas.openxmlformats.org/officeDocument/2006/relationships/image" Target="../media/image18.png"/><Relationship Id="rId4" Type="http://schemas.openxmlformats.org/officeDocument/2006/relationships/image" Target="../media/image13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49.svg"/><Relationship Id="rId7" Type="http://schemas.openxmlformats.org/officeDocument/2006/relationships/image" Target="../media/image33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151.svg"/><Relationship Id="rId4" Type="http://schemas.openxmlformats.org/officeDocument/2006/relationships/image" Target="../media/image31.png"/><Relationship Id="rId9" Type="http://schemas.openxmlformats.org/officeDocument/2006/relationships/image" Target="../media/image3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1.sv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svg"/><Relationship Id="rId5" Type="http://schemas.openxmlformats.org/officeDocument/2006/relationships/image" Target="../media/image37.png"/><Relationship Id="rId4" Type="http://schemas.openxmlformats.org/officeDocument/2006/relationships/image" Target="../media/image156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20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svg"/><Relationship Id="rId5" Type="http://schemas.openxmlformats.org/officeDocument/2006/relationships/image" Target="../media/image11.png"/><Relationship Id="rId4" Type="http://schemas.openxmlformats.org/officeDocument/2006/relationships/image" Target="../media/image124.sv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vgsilh.com/image/1517089.html" TargetMode="External"/><Relationship Id="rId4" Type="http://schemas.openxmlformats.org/officeDocument/2006/relationships/image" Target="../media/image132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5000">
              <a:schemeClr val="accent3">
                <a:lumMod val="5000"/>
                <a:lumOff val="9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91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97041" y="2108329"/>
            <a:ext cx="862664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4741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창원시 빅데이터 공모전</a:t>
            </a:r>
            <a:endParaRPr lang="en-US" altLang="ko-KR" sz="2400" dirty="0">
              <a:solidFill>
                <a:srgbClr val="F4741E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2000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algn="ctr"/>
            <a:r>
              <a:rPr lang="ko-KR" altLang="en-US" sz="80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약국 찾아 </a:t>
            </a:r>
            <a:r>
              <a:rPr lang="ko-KR" altLang="en-US" sz="8000" dirty="0" err="1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삼만리</a:t>
            </a:r>
            <a:endParaRPr lang="en-US" altLang="ko-KR" sz="8000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algn="ctr"/>
            <a:r>
              <a:rPr lang="en-US" altLang="ko-KR" sz="32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: </a:t>
            </a:r>
            <a:r>
              <a:rPr lang="ko-KR" altLang="en-US" sz="32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의료복지 개선을 위한 활성화 방안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206" y="2987272"/>
            <a:ext cx="1184678" cy="118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38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92505"/>
            <a:ext cx="12192000" cy="1179096"/>
          </a:xfrm>
          <a:prstGeom prst="rect">
            <a:avLst/>
          </a:prstGeom>
          <a:gradFill flip="none" rotWithShape="1">
            <a:gsLst>
              <a:gs pos="52000">
                <a:schemeClr val="accent3">
                  <a:lumMod val="5000"/>
                  <a:lumOff val="95000"/>
                </a:schemeClr>
              </a:gs>
              <a:gs pos="91000">
                <a:schemeClr val="accent3">
                  <a:lumMod val="45000"/>
                  <a:lumOff val="55000"/>
                </a:schemeClr>
              </a:gs>
              <a:gs pos="87000">
                <a:schemeClr val="accent3">
                  <a:lumMod val="45000"/>
                  <a:lumOff val="55000"/>
                </a:schemeClr>
              </a:gs>
              <a:gs pos="74000">
                <a:schemeClr val="accent3">
                  <a:lumMod val="30000"/>
                  <a:lumOff val="70000"/>
                </a:schemeClr>
              </a:gs>
            </a:gsLst>
            <a:lin ang="1056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" y="0"/>
            <a:ext cx="12192046" cy="1371601"/>
          </a:xfrm>
          <a:custGeom>
            <a:avLst/>
            <a:gdLst>
              <a:gd name="connsiteX0" fmla="*/ 0 w 12192000"/>
              <a:gd name="connsiteY0" fmla="*/ 0 h 577516"/>
              <a:gd name="connsiteX1" fmla="*/ 12192000 w 12192000"/>
              <a:gd name="connsiteY1" fmla="*/ 0 h 577516"/>
              <a:gd name="connsiteX2" fmla="*/ 12192000 w 12192000"/>
              <a:gd name="connsiteY2" fmla="*/ 577516 h 577516"/>
              <a:gd name="connsiteX3" fmla="*/ 0 w 12192000"/>
              <a:gd name="connsiteY3" fmla="*/ 577516 h 577516"/>
              <a:gd name="connsiteX4" fmla="*/ 0 w 12192000"/>
              <a:gd name="connsiteY4" fmla="*/ 0 h 577516"/>
              <a:gd name="connsiteX0" fmla="*/ 0 w 12192000"/>
              <a:gd name="connsiteY0" fmla="*/ 0 h 1034716"/>
              <a:gd name="connsiteX1" fmla="*/ 12192000 w 12192000"/>
              <a:gd name="connsiteY1" fmla="*/ 0 h 1034716"/>
              <a:gd name="connsiteX2" fmla="*/ 12143874 w 12192000"/>
              <a:gd name="connsiteY2" fmla="*/ 1034716 h 1034716"/>
              <a:gd name="connsiteX3" fmla="*/ 0 w 12192000"/>
              <a:gd name="connsiteY3" fmla="*/ 577516 h 1034716"/>
              <a:gd name="connsiteX4" fmla="*/ 0 w 12192000"/>
              <a:gd name="connsiteY4" fmla="*/ 0 h 1034716"/>
              <a:gd name="connsiteX0" fmla="*/ 0 w 12192000"/>
              <a:gd name="connsiteY0" fmla="*/ 0 h 1034716"/>
              <a:gd name="connsiteX1" fmla="*/ 12192000 w 12192000"/>
              <a:gd name="connsiteY1" fmla="*/ 0 h 1034716"/>
              <a:gd name="connsiteX2" fmla="*/ 12143874 w 12192000"/>
              <a:gd name="connsiteY2" fmla="*/ 1034716 h 1034716"/>
              <a:gd name="connsiteX3" fmla="*/ 0 w 12192000"/>
              <a:gd name="connsiteY3" fmla="*/ 577516 h 1034716"/>
              <a:gd name="connsiteX4" fmla="*/ 0 w 12192000"/>
              <a:gd name="connsiteY4" fmla="*/ 0 h 1034716"/>
              <a:gd name="connsiteX0" fmla="*/ 0 w 12216063"/>
              <a:gd name="connsiteY0" fmla="*/ 0 h 1371600"/>
              <a:gd name="connsiteX1" fmla="*/ 12192000 w 12216063"/>
              <a:gd name="connsiteY1" fmla="*/ 0 h 1371600"/>
              <a:gd name="connsiteX2" fmla="*/ 12216063 w 12216063"/>
              <a:gd name="connsiteY2" fmla="*/ 1371600 h 1371600"/>
              <a:gd name="connsiteX3" fmla="*/ 0 w 12216063"/>
              <a:gd name="connsiteY3" fmla="*/ 577516 h 1371600"/>
              <a:gd name="connsiteX4" fmla="*/ 0 w 12216063"/>
              <a:gd name="connsiteY4" fmla="*/ 0 h 1371600"/>
              <a:gd name="connsiteX0" fmla="*/ 0 w 12216110"/>
              <a:gd name="connsiteY0" fmla="*/ 0 h 1371600"/>
              <a:gd name="connsiteX1" fmla="*/ 12216110 w 12216110"/>
              <a:gd name="connsiteY1" fmla="*/ 0 h 1371600"/>
              <a:gd name="connsiteX2" fmla="*/ 12216063 w 12216110"/>
              <a:gd name="connsiteY2" fmla="*/ 1371600 h 1371600"/>
              <a:gd name="connsiteX3" fmla="*/ 0 w 12216110"/>
              <a:gd name="connsiteY3" fmla="*/ 577516 h 1371600"/>
              <a:gd name="connsiteX4" fmla="*/ 0 w 1221611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6110" h="1371600">
                <a:moveTo>
                  <a:pt x="0" y="0"/>
                </a:moveTo>
                <a:lnTo>
                  <a:pt x="12216110" y="0"/>
                </a:lnTo>
                <a:cubicBezTo>
                  <a:pt x="12216094" y="457200"/>
                  <a:pt x="12216079" y="914400"/>
                  <a:pt x="12216063" y="1371600"/>
                </a:cubicBezTo>
                <a:cubicBezTo>
                  <a:pt x="8625305" y="593558"/>
                  <a:pt x="4047958" y="729916"/>
                  <a:pt x="0" y="577516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5">
                  <a:lumMod val="75000"/>
                </a:schemeClr>
              </a:gs>
              <a:gs pos="91000">
                <a:schemeClr val="accent3">
                  <a:lumMod val="45000"/>
                  <a:lumOff val="55000"/>
                </a:schemeClr>
              </a:gs>
              <a:gs pos="87000">
                <a:schemeClr val="accent3">
                  <a:lumMod val="45000"/>
                  <a:lumOff val="55000"/>
                </a:schemeClr>
              </a:gs>
              <a:gs pos="74000">
                <a:schemeClr val="accent3">
                  <a:lumMod val="30000"/>
                  <a:lumOff val="7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5672" y="749969"/>
            <a:ext cx="3535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  <a:cs typeface="조선일보명조" panose="02030304000000000000" pitchFamily="18" charset="-127"/>
              </a:rPr>
              <a:t>04.  </a:t>
            </a:r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  <a:cs typeface="조선일보명조" panose="02030304000000000000" pitchFamily="18" charset="-127"/>
              </a:rPr>
              <a:t>기획 분석 방법</a:t>
            </a:r>
          </a:p>
        </p:txBody>
      </p:sp>
      <p:pic>
        <p:nvPicPr>
          <p:cNvPr id="8" name="그래픽 12">
            <a:extLst>
              <a:ext uri="{FF2B5EF4-FFF2-40B4-BE49-F238E27FC236}">
                <a16:creationId xmlns:a16="http://schemas.microsoft.com/office/drawing/2014/main" id="{75F32078-9D02-47FE-9281-85824392A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851924" y="646448"/>
            <a:ext cx="252041" cy="620881"/>
          </a:xfrm>
          <a:prstGeom prst="rect">
            <a:avLst/>
          </a:prstGeom>
        </p:spPr>
      </p:pic>
      <p:pic>
        <p:nvPicPr>
          <p:cNvPr id="12" name="그래픽 17">
            <a:extLst>
              <a:ext uri="{FF2B5EF4-FFF2-40B4-BE49-F238E27FC236}">
                <a16:creationId xmlns:a16="http://schemas.microsoft.com/office/drawing/2014/main" id="{C5DD2D7C-6A34-46FA-A9C2-4497AD49DC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164677" y="867279"/>
            <a:ext cx="400050" cy="400050"/>
          </a:xfrm>
          <a:prstGeom prst="rect">
            <a:avLst/>
          </a:prstGeom>
        </p:spPr>
      </p:pic>
      <p:pic>
        <p:nvPicPr>
          <p:cNvPr id="13" name="그래픽 17">
            <a:extLst>
              <a:ext uri="{FF2B5EF4-FFF2-40B4-BE49-F238E27FC236}">
                <a16:creationId xmlns:a16="http://schemas.microsoft.com/office/drawing/2014/main" id="{C5DD2D7C-6A34-46FA-A9C2-4497AD49DC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45160" y="558266"/>
            <a:ext cx="292971" cy="2929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B1F108-631C-4328-B0FE-3426256C6577}"/>
              </a:ext>
            </a:extLst>
          </p:cNvPr>
          <p:cNvSpPr txBox="1"/>
          <p:nvPr/>
        </p:nvSpPr>
        <p:spPr>
          <a:xfrm>
            <a:off x="1151639" y="4913503"/>
            <a:ext cx="93194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2. </a:t>
            </a:r>
            <a:r>
              <a:rPr lang="ko-KR" altLang="en-US" sz="3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국가통계포털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KOSIS</a:t>
            </a:r>
          </a:p>
          <a:p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창원시 내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5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개구의 각 행정구역의 </a:t>
            </a:r>
            <a:r>
              <a:rPr lang="ko-KR" altLang="en-US" sz="3200" dirty="0">
                <a:solidFill>
                  <a:srgbClr val="00A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취약계층 비율 파악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151639" y="1851101"/>
            <a:ext cx="8332557" cy="2844724"/>
            <a:chOff x="1151639" y="1851101"/>
            <a:chExt cx="8332557" cy="284472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11C46E4-6CBC-496E-971A-A8174524D18B}"/>
                </a:ext>
              </a:extLst>
            </p:cNvPr>
            <p:cNvSpPr txBox="1"/>
            <p:nvPr/>
          </p:nvSpPr>
          <p:spPr>
            <a:xfrm>
              <a:off x="1151639" y="1851101"/>
              <a:ext cx="715945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AutoNum type="arabicPeriod"/>
              </a:pPr>
              <a:r>
                <a:rPr lang="ko-KR" altLang="en-US" sz="3200" dirty="0" err="1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공공데이터포털</a:t>
              </a:r>
              <a:endPara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r>
                <a:rPr lang="en-US" altLang="ko-KR" sz="32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   </a:t>
              </a:r>
              <a:r>
                <a:rPr lang="ko-KR" altLang="en-US" sz="32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창원시 내 구별 </a:t>
              </a:r>
              <a:r>
                <a:rPr lang="ko-KR" altLang="en-US" sz="3200" dirty="0">
                  <a:solidFill>
                    <a:srgbClr val="00A85F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약국 분포 및 개수 파악</a:t>
              </a:r>
              <a:endParaRPr lang="en-US" altLang="ko-KR" sz="3200" dirty="0">
                <a:solidFill>
                  <a:srgbClr val="00A85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1FB86B1-7593-4F2D-8919-91D24E7F1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75514" y="2928319"/>
              <a:ext cx="7808682" cy="176750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2677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C1E5414C-443E-4BD4-BC0B-AFAF0C66411E}"/>
              </a:ext>
            </a:extLst>
          </p:cNvPr>
          <p:cNvGrpSpPr/>
          <p:nvPr/>
        </p:nvGrpSpPr>
        <p:grpSpPr>
          <a:xfrm>
            <a:off x="94484" y="1253684"/>
            <a:ext cx="3854083" cy="4591074"/>
            <a:chOff x="94484" y="1253684"/>
            <a:chExt cx="3854083" cy="459107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006CEEA-E2D0-4277-AE9C-2C06F2D8FF4E}"/>
                </a:ext>
              </a:extLst>
            </p:cNvPr>
            <p:cNvSpPr txBox="1"/>
            <p:nvPr/>
          </p:nvSpPr>
          <p:spPr>
            <a:xfrm>
              <a:off x="727564" y="5321538"/>
              <a:ext cx="2915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마산 합포구</a:t>
              </a: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106BB4E-0CD3-4CA6-A92B-4E415BF15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84" y="1253684"/>
              <a:ext cx="3854083" cy="3854083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7" name="화살표: 오각형 6">
            <a:extLst>
              <a:ext uri="{FF2B5EF4-FFF2-40B4-BE49-F238E27FC236}">
                <a16:creationId xmlns:a16="http://schemas.microsoft.com/office/drawing/2014/main" id="{12736E28-E624-4BB2-90D8-3595038B7AB0}"/>
              </a:ext>
            </a:extLst>
          </p:cNvPr>
          <p:cNvSpPr/>
          <p:nvPr/>
        </p:nvSpPr>
        <p:spPr>
          <a:xfrm>
            <a:off x="0" y="200861"/>
            <a:ext cx="2234242" cy="446808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각 구별 약국 수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5A4F7E3-0E67-4859-A5BA-DF1232546667}"/>
              </a:ext>
            </a:extLst>
          </p:cNvPr>
          <p:cNvGrpSpPr/>
          <p:nvPr/>
        </p:nvGrpSpPr>
        <p:grpSpPr>
          <a:xfrm>
            <a:off x="4082347" y="1273761"/>
            <a:ext cx="3813931" cy="4561410"/>
            <a:chOff x="4082347" y="1273761"/>
            <a:chExt cx="3813931" cy="45614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57D7A57-E76E-41AC-B8E1-4F97BC2BDFD2}"/>
                </a:ext>
              </a:extLst>
            </p:cNvPr>
            <p:cNvSpPr txBox="1"/>
            <p:nvPr/>
          </p:nvSpPr>
          <p:spPr>
            <a:xfrm>
              <a:off x="4638136" y="5311951"/>
              <a:ext cx="2915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마산 회원구</a:t>
              </a: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9DD1CC5-8B94-4142-961E-D1066AF70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2347" y="1273761"/>
              <a:ext cx="3813931" cy="3813931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808A5DA-825C-498E-962C-C83F5CCD98F5}"/>
              </a:ext>
            </a:extLst>
          </p:cNvPr>
          <p:cNvGrpSpPr/>
          <p:nvPr/>
        </p:nvGrpSpPr>
        <p:grpSpPr>
          <a:xfrm>
            <a:off x="8030058" y="1273761"/>
            <a:ext cx="3813931" cy="4570997"/>
            <a:chOff x="8030058" y="1273761"/>
            <a:chExt cx="3813931" cy="457099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308F9C-9DB5-43A5-A762-7DE85A4ABBDA}"/>
                </a:ext>
              </a:extLst>
            </p:cNvPr>
            <p:cNvSpPr txBox="1"/>
            <p:nvPr/>
          </p:nvSpPr>
          <p:spPr>
            <a:xfrm>
              <a:off x="8672489" y="5321538"/>
              <a:ext cx="2915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성산구</a:t>
              </a: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3B486B4-8B27-4595-9F51-2204BB3F9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0058" y="1273761"/>
              <a:ext cx="3813931" cy="3813931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A6C95C4-E10E-490A-9A21-15152E3F7FDE}"/>
              </a:ext>
            </a:extLst>
          </p:cNvPr>
          <p:cNvGrpSpPr/>
          <p:nvPr/>
        </p:nvGrpSpPr>
        <p:grpSpPr>
          <a:xfrm>
            <a:off x="1130999" y="914605"/>
            <a:ext cx="4821929" cy="5453373"/>
            <a:chOff x="1130999" y="914605"/>
            <a:chExt cx="4821929" cy="545337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85DF8A-7A92-4C45-AC76-A111AB0D5CDF}"/>
                </a:ext>
              </a:extLst>
            </p:cNvPr>
            <p:cNvSpPr txBox="1"/>
            <p:nvPr/>
          </p:nvSpPr>
          <p:spPr>
            <a:xfrm>
              <a:off x="2906272" y="5844758"/>
              <a:ext cx="14740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의창구</a:t>
              </a: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5D836EE-7097-4C63-9E27-CB3B50103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0999" y="914605"/>
              <a:ext cx="4821929" cy="482192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7F2C5B2-E9EE-44D1-805A-C3660DAED09D}"/>
              </a:ext>
            </a:extLst>
          </p:cNvPr>
          <p:cNvGrpSpPr/>
          <p:nvPr/>
        </p:nvGrpSpPr>
        <p:grpSpPr>
          <a:xfrm>
            <a:off x="6261524" y="914605"/>
            <a:ext cx="4821929" cy="5453373"/>
            <a:chOff x="6261524" y="914605"/>
            <a:chExt cx="4821929" cy="545337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FB63F8-B81C-4BE3-8644-D02A83DC4E26}"/>
                </a:ext>
              </a:extLst>
            </p:cNvPr>
            <p:cNvSpPr txBox="1"/>
            <p:nvPr/>
          </p:nvSpPr>
          <p:spPr>
            <a:xfrm>
              <a:off x="7860168" y="5844758"/>
              <a:ext cx="16246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진해구</a:t>
              </a: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D83EC91-9B39-4814-9A1C-E52DDCEE4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1524" y="914605"/>
              <a:ext cx="4821929" cy="482192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87425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화살표: 오각형 6">
            <a:extLst>
              <a:ext uri="{FF2B5EF4-FFF2-40B4-BE49-F238E27FC236}">
                <a16:creationId xmlns:a16="http://schemas.microsoft.com/office/drawing/2014/main" id="{12736E28-E624-4BB2-90D8-3595038B7AB0}"/>
              </a:ext>
            </a:extLst>
          </p:cNvPr>
          <p:cNvSpPr/>
          <p:nvPr/>
        </p:nvSpPr>
        <p:spPr>
          <a:xfrm>
            <a:off x="0" y="200861"/>
            <a:ext cx="2715208" cy="446808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각 행정구역 취약계층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C6A5491-3BB7-431A-A45F-6B52B2A9750F}"/>
              </a:ext>
            </a:extLst>
          </p:cNvPr>
          <p:cNvGrpSpPr/>
          <p:nvPr/>
        </p:nvGrpSpPr>
        <p:grpSpPr>
          <a:xfrm>
            <a:off x="205153" y="913214"/>
            <a:ext cx="3675882" cy="2726557"/>
            <a:chOff x="205153" y="1238681"/>
            <a:chExt cx="3675882" cy="272655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B66383C-4582-4D93-B317-02DC7CCB4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153" y="1238681"/>
              <a:ext cx="3675882" cy="211126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C891F5-AF99-451D-9DE3-CF9696CF38B5}"/>
                </a:ext>
              </a:extLst>
            </p:cNvPr>
            <p:cNvSpPr txBox="1"/>
            <p:nvPr/>
          </p:nvSpPr>
          <p:spPr>
            <a:xfrm>
              <a:off x="1041211" y="3442018"/>
              <a:ext cx="21574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마산 합포구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E45258D-0A91-4C32-B0D4-714DC630FB64}"/>
              </a:ext>
            </a:extLst>
          </p:cNvPr>
          <p:cNvGrpSpPr/>
          <p:nvPr/>
        </p:nvGrpSpPr>
        <p:grpSpPr>
          <a:xfrm>
            <a:off x="4119032" y="913214"/>
            <a:ext cx="3814909" cy="2730195"/>
            <a:chOff x="4119032" y="1238681"/>
            <a:chExt cx="3814909" cy="273019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BD15942-7621-4055-A476-A6970F2E6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9032" y="1238681"/>
              <a:ext cx="3814909" cy="2125956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A5E5A1-DD26-40A3-8DD6-64E7745E9DB2}"/>
                </a:ext>
              </a:extLst>
            </p:cNvPr>
            <p:cNvSpPr txBox="1"/>
            <p:nvPr/>
          </p:nvSpPr>
          <p:spPr>
            <a:xfrm>
              <a:off x="4944896" y="3445656"/>
              <a:ext cx="21574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마산 회원구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6BF5AC8-E826-4234-A292-CCAAC593D1A9}"/>
              </a:ext>
            </a:extLst>
          </p:cNvPr>
          <p:cNvGrpSpPr/>
          <p:nvPr/>
        </p:nvGrpSpPr>
        <p:grpSpPr>
          <a:xfrm>
            <a:off x="8171938" y="913214"/>
            <a:ext cx="3814909" cy="2726557"/>
            <a:chOff x="8171938" y="1238681"/>
            <a:chExt cx="3814909" cy="272655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7A1123F-35D0-404A-B448-0527F89EF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71938" y="1238681"/>
              <a:ext cx="3814909" cy="2137766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6FD13-3C05-4F4C-9E17-6FDF3D366F14}"/>
                </a:ext>
              </a:extLst>
            </p:cNvPr>
            <p:cNvSpPr txBox="1"/>
            <p:nvPr/>
          </p:nvSpPr>
          <p:spPr>
            <a:xfrm>
              <a:off x="8962575" y="3442018"/>
              <a:ext cx="21574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성산구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D1006F6-CE00-42E2-9F54-027C8C12BC35}"/>
              </a:ext>
            </a:extLst>
          </p:cNvPr>
          <p:cNvGrpSpPr/>
          <p:nvPr/>
        </p:nvGrpSpPr>
        <p:grpSpPr>
          <a:xfrm>
            <a:off x="1833107" y="3807021"/>
            <a:ext cx="4095855" cy="2952683"/>
            <a:chOff x="1833107" y="3803955"/>
            <a:chExt cx="4095855" cy="295268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C34BB8A-4BE1-475A-B6D4-135FE4E03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33107" y="3803955"/>
              <a:ext cx="4095855" cy="228252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1131CA-69C6-44BC-89F3-9DC8578CA00D}"/>
                </a:ext>
              </a:extLst>
            </p:cNvPr>
            <p:cNvSpPr txBox="1"/>
            <p:nvPr/>
          </p:nvSpPr>
          <p:spPr>
            <a:xfrm>
              <a:off x="2802317" y="6233418"/>
              <a:ext cx="21574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의창구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6DAF3A6-8786-4CBA-9481-9DC37D2115D1}"/>
              </a:ext>
            </a:extLst>
          </p:cNvPr>
          <p:cNvGrpSpPr/>
          <p:nvPr/>
        </p:nvGrpSpPr>
        <p:grpSpPr>
          <a:xfrm>
            <a:off x="6263040" y="3807021"/>
            <a:ext cx="4165274" cy="2952684"/>
            <a:chOff x="6263040" y="3803954"/>
            <a:chExt cx="4165274" cy="295268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A5877B5-34CD-4943-A9BE-D2E6635BD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63040" y="3803954"/>
              <a:ext cx="4165274" cy="228251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F58FF6-CFEF-47ED-B63E-D99B8FCCC831}"/>
                </a:ext>
              </a:extLst>
            </p:cNvPr>
            <p:cNvSpPr txBox="1"/>
            <p:nvPr/>
          </p:nvSpPr>
          <p:spPr>
            <a:xfrm>
              <a:off x="7232251" y="6233418"/>
              <a:ext cx="21574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진해구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68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823660" y="2284792"/>
            <a:ext cx="862664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4741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약국 찾아 </a:t>
            </a:r>
            <a:r>
              <a:rPr lang="ko-KR" altLang="en-US" sz="2400" dirty="0" err="1">
                <a:solidFill>
                  <a:srgbClr val="F4741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삼만리</a:t>
            </a:r>
            <a:endParaRPr lang="en-US" altLang="ko-KR" sz="2400" dirty="0">
              <a:solidFill>
                <a:srgbClr val="F4741E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2000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algn="ctr"/>
            <a:r>
              <a:rPr lang="en-US" altLang="ko-KR" sz="80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5. </a:t>
            </a:r>
            <a:r>
              <a:rPr lang="ko-KR" altLang="en-US" sz="80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활성화 방안</a:t>
            </a:r>
            <a:endParaRPr lang="en-US" altLang="ko-KR" sz="8000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914" y="2971231"/>
            <a:ext cx="1184678" cy="118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1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92505"/>
            <a:ext cx="12192000" cy="1179096"/>
          </a:xfrm>
          <a:prstGeom prst="rect">
            <a:avLst/>
          </a:prstGeom>
          <a:gradFill flip="none" rotWithShape="1">
            <a:gsLst>
              <a:gs pos="52000">
                <a:schemeClr val="accent3">
                  <a:lumMod val="5000"/>
                  <a:lumOff val="95000"/>
                </a:schemeClr>
              </a:gs>
              <a:gs pos="91000">
                <a:schemeClr val="accent3">
                  <a:lumMod val="45000"/>
                  <a:lumOff val="55000"/>
                </a:schemeClr>
              </a:gs>
              <a:gs pos="87000">
                <a:schemeClr val="accent3">
                  <a:lumMod val="45000"/>
                  <a:lumOff val="55000"/>
                </a:schemeClr>
              </a:gs>
              <a:gs pos="74000">
                <a:schemeClr val="accent3">
                  <a:lumMod val="30000"/>
                  <a:lumOff val="70000"/>
                </a:schemeClr>
              </a:gs>
            </a:gsLst>
            <a:lin ang="1056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" y="0"/>
            <a:ext cx="12192046" cy="1371601"/>
          </a:xfrm>
          <a:custGeom>
            <a:avLst/>
            <a:gdLst>
              <a:gd name="connsiteX0" fmla="*/ 0 w 12192000"/>
              <a:gd name="connsiteY0" fmla="*/ 0 h 577516"/>
              <a:gd name="connsiteX1" fmla="*/ 12192000 w 12192000"/>
              <a:gd name="connsiteY1" fmla="*/ 0 h 577516"/>
              <a:gd name="connsiteX2" fmla="*/ 12192000 w 12192000"/>
              <a:gd name="connsiteY2" fmla="*/ 577516 h 577516"/>
              <a:gd name="connsiteX3" fmla="*/ 0 w 12192000"/>
              <a:gd name="connsiteY3" fmla="*/ 577516 h 577516"/>
              <a:gd name="connsiteX4" fmla="*/ 0 w 12192000"/>
              <a:gd name="connsiteY4" fmla="*/ 0 h 577516"/>
              <a:gd name="connsiteX0" fmla="*/ 0 w 12192000"/>
              <a:gd name="connsiteY0" fmla="*/ 0 h 1034716"/>
              <a:gd name="connsiteX1" fmla="*/ 12192000 w 12192000"/>
              <a:gd name="connsiteY1" fmla="*/ 0 h 1034716"/>
              <a:gd name="connsiteX2" fmla="*/ 12143874 w 12192000"/>
              <a:gd name="connsiteY2" fmla="*/ 1034716 h 1034716"/>
              <a:gd name="connsiteX3" fmla="*/ 0 w 12192000"/>
              <a:gd name="connsiteY3" fmla="*/ 577516 h 1034716"/>
              <a:gd name="connsiteX4" fmla="*/ 0 w 12192000"/>
              <a:gd name="connsiteY4" fmla="*/ 0 h 1034716"/>
              <a:gd name="connsiteX0" fmla="*/ 0 w 12192000"/>
              <a:gd name="connsiteY0" fmla="*/ 0 h 1034716"/>
              <a:gd name="connsiteX1" fmla="*/ 12192000 w 12192000"/>
              <a:gd name="connsiteY1" fmla="*/ 0 h 1034716"/>
              <a:gd name="connsiteX2" fmla="*/ 12143874 w 12192000"/>
              <a:gd name="connsiteY2" fmla="*/ 1034716 h 1034716"/>
              <a:gd name="connsiteX3" fmla="*/ 0 w 12192000"/>
              <a:gd name="connsiteY3" fmla="*/ 577516 h 1034716"/>
              <a:gd name="connsiteX4" fmla="*/ 0 w 12192000"/>
              <a:gd name="connsiteY4" fmla="*/ 0 h 1034716"/>
              <a:gd name="connsiteX0" fmla="*/ 0 w 12216063"/>
              <a:gd name="connsiteY0" fmla="*/ 0 h 1371600"/>
              <a:gd name="connsiteX1" fmla="*/ 12192000 w 12216063"/>
              <a:gd name="connsiteY1" fmla="*/ 0 h 1371600"/>
              <a:gd name="connsiteX2" fmla="*/ 12216063 w 12216063"/>
              <a:gd name="connsiteY2" fmla="*/ 1371600 h 1371600"/>
              <a:gd name="connsiteX3" fmla="*/ 0 w 12216063"/>
              <a:gd name="connsiteY3" fmla="*/ 577516 h 1371600"/>
              <a:gd name="connsiteX4" fmla="*/ 0 w 12216063"/>
              <a:gd name="connsiteY4" fmla="*/ 0 h 1371600"/>
              <a:gd name="connsiteX0" fmla="*/ 0 w 12216110"/>
              <a:gd name="connsiteY0" fmla="*/ 0 h 1371600"/>
              <a:gd name="connsiteX1" fmla="*/ 12216110 w 12216110"/>
              <a:gd name="connsiteY1" fmla="*/ 0 h 1371600"/>
              <a:gd name="connsiteX2" fmla="*/ 12216063 w 12216110"/>
              <a:gd name="connsiteY2" fmla="*/ 1371600 h 1371600"/>
              <a:gd name="connsiteX3" fmla="*/ 0 w 12216110"/>
              <a:gd name="connsiteY3" fmla="*/ 577516 h 1371600"/>
              <a:gd name="connsiteX4" fmla="*/ 0 w 1221611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6110" h="1371600">
                <a:moveTo>
                  <a:pt x="0" y="0"/>
                </a:moveTo>
                <a:lnTo>
                  <a:pt x="12216110" y="0"/>
                </a:lnTo>
                <a:cubicBezTo>
                  <a:pt x="12216094" y="457200"/>
                  <a:pt x="12216079" y="914400"/>
                  <a:pt x="12216063" y="1371600"/>
                </a:cubicBezTo>
                <a:cubicBezTo>
                  <a:pt x="8625305" y="593558"/>
                  <a:pt x="4047958" y="729916"/>
                  <a:pt x="0" y="577516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5">
                  <a:lumMod val="75000"/>
                </a:schemeClr>
              </a:gs>
              <a:gs pos="91000">
                <a:schemeClr val="accent3">
                  <a:lumMod val="45000"/>
                  <a:lumOff val="55000"/>
                </a:schemeClr>
              </a:gs>
              <a:gs pos="87000">
                <a:schemeClr val="accent3">
                  <a:lumMod val="45000"/>
                  <a:lumOff val="55000"/>
                </a:schemeClr>
              </a:gs>
              <a:gs pos="74000">
                <a:schemeClr val="accent3">
                  <a:lumMod val="30000"/>
                  <a:lumOff val="7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5672" y="749969"/>
            <a:ext cx="3255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  <a:cs typeface="조선일보명조" panose="02030304000000000000" pitchFamily="18" charset="-127"/>
              </a:rPr>
              <a:t>05.  </a:t>
            </a:r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  <a:cs typeface="조선일보명조" panose="02030304000000000000" pitchFamily="18" charset="-127"/>
              </a:rPr>
              <a:t>활성화 방안</a:t>
            </a:r>
          </a:p>
        </p:txBody>
      </p:sp>
      <p:pic>
        <p:nvPicPr>
          <p:cNvPr id="9" name="그래픽 13">
            <a:extLst>
              <a:ext uri="{FF2B5EF4-FFF2-40B4-BE49-F238E27FC236}">
                <a16:creationId xmlns:a16="http://schemas.microsoft.com/office/drawing/2014/main" id="{C037D474-BB65-4797-869A-02B4C1F64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35442" y="646448"/>
            <a:ext cx="252041" cy="620881"/>
          </a:xfrm>
          <a:prstGeom prst="rect">
            <a:avLst/>
          </a:prstGeom>
        </p:spPr>
      </p:pic>
      <p:pic>
        <p:nvPicPr>
          <p:cNvPr id="10" name="그래픽 18">
            <a:extLst>
              <a:ext uri="{FF2B5EF4-FFF2-40B4-BE49-F238E27FC236}">
                <a16:creationId xmlns:a16="http://schemas.microsoft.com/office/drawing/2014/main" id="{B84B6F82-0D6E-433F-8644-27B193640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684076" y="867279"/>
            <a:ext cx="400050" cy="400050"/>
          </a:xfrm>
          <a:prstGeom prst="rect">
            <a:avLst/>
          </a:prstGeom>
        </p:spPr>
      </p:pic>
      <p:pic>
        <p:nvPicPr>
          <p:cNvPr id="11" name="그래픽 18">
            <a:extLst>
              <a:ext uri="{FF2B5EF4-FFF2-40B4-BE49-F238E27FC236}">
                <a16:creationId xmlns:a16="http://schemas.microsoft.com/office/drawing/2014/main" id="{B84B6F82-0D6E-433F-8644-27B193640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932855" y="534529"/>
            <a:ext cx="302542" cy="3025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19A3A9-CF5A-4821-848F-34C6DB1C3E43}"/>
              </a:ext>
            </a:extLst>
          </p:cNvPr>
          <p:cNvSpPr txBox="1"/>
          <p:nvPr/>
        </p:nvSpPr>
        <p:spPr>
          <a:xfrm>
            <a:off x="4057650" y="1581482"/>
            <a:ext cx="4076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당번약국제 시행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219475-9F0F-4E48-8BDA-250DA610F65D}"/>
              </a:ext>
            </a:extLst>
          </p:cNvPr>
          <p:cNvSpPr txBox="1"/>
          <p:nvPr/>
        </p:nvSpPr>
        <p:spPr>
          <a:xfrm>
            <a:off x="580107" y="2415761"/>
            <a:ext cx="5124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FF0000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수요가 적거나 취약계층이 많은 곳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949" y="1511845"/>
            <a:ext cx="5778590" cy="522975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EBDDA696-AEA1-43AE-AB52-2739FA6E48F2}"/>
              </a:ext>
            </a:extLst>
          </p:cNvPr>
          <p:cNvGrpSpPr/>
          <p:nvPr/>
        </p:nvGrpSpPr>
        <p:grpSpPr>
          <a:xfrm>
            <a:off x="5096320" y="534529"/>
            <a:ext cx="7290419" cy="7242813"/>
            <a:chOff x="5243320" y="367509"/>
            <a:chExt cx="7290419" cy="7242813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E8C40A0-D93D-46A1-BBD6-67A387358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9250">
              <a:off x="5243320" y="367509"/>
              <a:ext cx="7290419" cy="7242813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88398EE-CFA9-485C-A4E7-150F6A961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34409" y="459884"/>
              <a:ext cx="4820952" cy="490581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5466887-2AD0-4F23-9F5C-3DFDDCA08A8D}"/>
              </a:ext>
            </a:extLst>
          </p:cNvPr>
          <p:cNvGrpSpPr/>
          <p:nvPr/>
        </p:nvGrpSpPr>
        <p:grpSpPr>
          <a:xfrm>
            <a:off x="8402597" y="1444311"/>
            <a:ext cx="3411527" cy="3291078"/>
            <a:chOff x="8467637" y="1287385"/>
            <a:chExt cx="3411527" cy="3291078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5DC414E-0363-471A-A22A-BE666CBB17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78" t="6615" r="73126" b="6107"/>
            <a:stretch/>
          </p:blipFill>
          <p:spPr>
            <a:xfrm>
              <a:off x="10658708" y="1778631"/>
              <a:ext cx="1220456" cy="2799832"/>
            </a:xfrm>
            <a:prstGeom prst="rect">
              <a:avLst/>
            </a:prstGeom>
          </p:spPr>
        </p:pic>
        <p:sp>
          <p:nvSpPr>
            <p:cNvPr id="19" name="화살표: 아래로 구부러짐 18">
              <a:extLst>
                <a:ext uri="{FF2B5EF4-FFF2-40B4-BE49-F238E27FC236}">
                  <a16:creationId xmlns:a16="http://schemas.microsoft.com/office/drawing/2014/main" id="{0D238791-281B-4E84-9F49-6930D50D2C78}"/>
                </a:ext>
              </a:extLst>
            </p:cNvPr>
            <p:cNvSpPr/>
            <p:nvPr/>
          </p:nvSpPr>
          <p:spPr>
            <a:xfrm rot="20066582" flipH="1">
              <a:off x="8467637" y="1287385"/>
              <a:ext cx="2283917" cy="835182"/>
            </a:xfrm>
            <a:prstGeom prst="curvedDownArrow">
              <a:avLst>
                <a:gd name="adj1" fmla="val 14774"/>
                <a:gd name="adj2" fmla="val 57374"/>
                <a:gd name="adj3" fmla="val 4035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C3B4A948-A103-4B9A-8626-0738A5FFCECC}"/>
              </a:ext>
            </a:extLst>
          </p:cNvPr>
          <p:cNvSpPr/>
          <p:nvPr/>
        </p:nvSpPr>
        <p:spPr>
          <a:xfrm flipH="1">
            <a:off x="0" y="0"/>
            <a:ext cx="12192000" cy="6858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C80CB8-DDF6-4805-AB0B-4FAB24F0CB83}"/>
              </a:ext>
            </a:extLst>
          </p:cNvPr>
          <p:cNvSpPr txBox="1"/>
          <p:nvPr/>
        </p:nvSpPr>
        <p:spPr>
          <a:xfrm>
            <a:off x="151313" y="210184"/>
            <a:ext cx="50536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latin typeface="Century Schoolbook" panose="02040604050505020304" pitchFamily="18" charset="0"/>
                <a:ea typeface="210 맨발의청춘 R" panose="02020603020101020101" pitchFamily="18" charset="-127"/>
              </a:rPr>
              <a:t>“</a:t>
            </a:r>
            <a:r>
              <a:rPr lang="en-US" altLang="ko-KR" sz="6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ko-KR" altLang="en-US" sz="66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운영비 측면 </a:t>
            </a:r>
            <a:r>
              <a:rPr lang="en-US" altLang="ko-KR" sz="6600" dirty="0">
                <a:latin typeface="Century Schoolbook" panose="02040604050505020304" pitchFamily="18" charset="0"/>
                <a:ea typeface="210 맨발의청춘 R" panose="02020603020101020101" pitchFamily="18" charset="-127"/>
              </a:rPr>
              <a:t>”</a:t>
            </a:r>
            <a:endParaRPr lang="ko-KR" altLang="en-US" sz="66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970999-77EB-40D3-A808-C348E82584A1}"/>
              </a:ext>
            </a:extLst>
          </p:cNvPr>
          <p:cNvSpPr txBox="1"/>
          <p:nvPr/>
        </p:nvSpPr>
        <p:spPr>
          <a:xfrm>
            <a:off x="7239926" y="5743954"/>
            <a:ext cx="53878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solidFill>
                  <a:schemeClr val="bg1"/>
                </a:solidFill>
                <a:latin typeface="Century Schoolbook" panose="02040604050505020304" pitchFamily="18" charset="0"/>
                <a:ea typeface="210 맨발의청춘 R" panose="02020603020101020101" pitchFamily="18" charset="-127"/>
              </a:rPr>
              <a:t>“ </a:t>
            </a:r>
            <a:r>
              <a:rPr lang="ko-KR" altLang="en-US" sz="6000" dirty="0" smtClean="0">
                <a:solidFill>
                  <a:schemeClr val="bg1"/>
                </a:solidFill>
                <a:latin typeface="Century Schoolbook" panose="02040604050505020304" pitchFamily="18" charset="0"/>
                <a:ea typeface="210 맨발의청춘 R" panose="02020603020101020101" pitchFamily="18" charset="-127"/>
              </a:rPr>
              <a:t>인건비 측면</a:t>
            </a:r>
            <a:r>
              <a:rPr lang="en-US" altLang="ko-KR" sz="6000" dirty="0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6000" dirty="0" smtClean="0">
                <a:solidFill>
                  <a:schemeClr val="bg1"/>
                </a:solidFill>
                <a:latin typeface="Century Schoolbook" panose="02040604050505020304" pitchFamily="18" charset="0"/>
                <a:ea typeface="210 맨발의청춘 R" panose="02020603020101020101" pitchFamily="18" charset="-127"/>
              </a:rPr>
              <a:t>”</a:t>
            </a:r>
            <a:endParaRPr lang="ko-KR" altLang="en-US" sz="60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3772" y="1937518"/>
            <a:ext cx="2946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인센티브 지급</a:t>
            </a:r>
            <a:endParaRPr lang="ko-KR" altLang="en-US" sz="3600" dirty="0">
              <a:solidFill>
                <a:srgbClr val="FF000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3554" y="1814408"/>
            <a:ext cx="3149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일정 퍼센트 지급</a:t>
            </a:r>
            <a:endParaRPr lang="en-US" altLang="ko-KR" sz="2700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27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27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판매 </a:t>
            </a:r>
            <a:r>
              <a:rPr lang="ko-KR" altLang="en-US" sz="27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증빙 </a:t>
            </a:r>
            <a:r>
              <a:rPr lang="ko-KR" altLang="en-US" sz="27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서류 지참</a:t>
            </a:r>
            <a:r>
              <a:rPr lang="en-US" altLang="ko-KR" sz="27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endParaRPr lang="ko-KR" altLang="en-US" sz="27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9652" y="3329085"/>
            <a:ext cx="307390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월 </a:t>
            </a:r>
            <a:r>
              <a:rPr lang="ko-KR" altLang="en-US" sz="27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매출에 </a:t>
            </a:r>
            <a:r>
              <a:rPr lang="ko-KR" altLang="en-US" sz="27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비례한</a:t>
            </a:r>
            <a:endParaRPr lang="en-US" altLang="ko-KR" sz="2700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27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하루치 </a:t>
            </a:r>
            <a:r>
              <a:rPr lang="ko-KR" altLang="en-US" sz="27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혹은 </a:t>
            </a:r>
            <a:r>
              <a:rPr lang="ko-KR" altLang="en-US" sz="27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소정의 </a:t>
            </a:r>
            <a:endParaRPr lang="en-US" altLang="ko-KR" sz="2700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27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운영비 </a:t>
            </a:r>
            <a:r>
              <a:rPr lang="ko-KR" altLang="en-US" sz="27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970999-77EB-40D3-A808-C348E82584A1}"/>
              </a:ext>
            </a:extLst>
          </p:cNvPr>
          <p:cNvSpPr txBox="1"/>
          <p:nvPr/>
        </p:nvSpPr>
        <p:spPr>
          <a:xfrm>
            <a:off x="6091084" y="3849520"/>
            <a:ext cx="5594033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 err="1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의료전공</a:t>
            </a:r>
            <a:r>
              <a:rPr lang="ko-KR" altLang="en-US" sz="2700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대학생 혹은 의약품 분야에서 </a:t>
            </a:r>
            <a:endParaRPr lang="en-US" altLang="ko-KR" sz="2700" dirty="0" smtClean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2700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자체적 기준을 충족하는 인원에게 </a:t>
            </a:r>
            <a:endParaRPr lang="en-US" altLang="ko-KR" sz="2700" dirty="0" smtClean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2700" dirty="0" err="1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실습기회</a:t>
            </a:r>
            <a:r>
              <a:rPr lang="ko-KR" altLang="en-US" sz="2700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제공</a:t>
            </a:r>
            <a:r>
              <a:rPr lang="en-US" altLang="ko-KR" sz="2700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(</a:t>
            </a:r>
            <a:r>
              <a:rPr lang="ko-KR" altLang="en-US" sz="2700" dirty="0" err="1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봉사시간</a:t>
            </a:r>
            <a:r>
              <a:rPr lang="ko-KR" altLang="en-US" sz="2700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및 급여 지급</a:t>
            </a:r>
            <a:r>
              <a:rPr lang="en-US" altLang="ko-KR" sz="2700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endParaRPr lang="ko-KR" altLang="en-US" sz="20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5" name="그래픽 13">
            <a:extLst>
              <a:ext uri="{FF2B5EF4-FFF2-40B4-BE49-F238E27FC236}">
                <a16:creationId xmlns:a16="http://schemas.microsoft.com/office/drawing/2014/main" id="{C037D474-BB65-4797-869A-02B4C1F64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87704" y="231920"/>
            <a:ext cx="252041" cy="620881"/>
          </a:xfrm>
          <a:prstGeom prst="rect">
            <a:avLst/>
          </a:prstGeom>
        </p:spPr>
      </p:pic>
      <p:pic>
        <p:nvPicPr>
          <p:cNvPr id="16" name="그래픽 18">
            <a:extLst>
              <a:ext uri="{FF2B5EF4-FFF2-40B4-BE49-F238E27FC236}">
                <a16:creationId xmlns:a16="http://schemas.microsoft.com/office/drawing/2014/main" id="{B84B6F82-0D6E-433F-8644-27B193640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436338" y="452751"/>
            <a:ext cx="400050" cy="400050"/>
          </a:xfrm>
          <a:prstGeom prst="rect">
            <a:avLst/>
          </a:prstGeom>
        </p:spPr>
      </p:pic>
      <p:pic>
        <p:nvPicPr>
          <p:cNvPr id="17" name="그래픽 18">
            <a:extLst>
              <a:ext uri="{FF2B5EF4-FFF2-40B4-BE49-F238E27FC236}">
                <a16:creationId xmlns:a16="http://schemas.microsoft.com/office/drawing/2014/main" id="{B84B6F82-0D6E-433F-8644-27B193640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685117" y="120001"/>
            <a:ext cx="302542" cy="30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290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4" grpId="0"/>
      <p:bldP spid="9" grpId="0"/>
      <p:bldP spid="6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4924" y="2326598"/>
            <a:ext cx="862664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4741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약국 찾아 </a:t>
            </a:r>
            <a:r>
              <a:rPr lang="ko-KR" altLang="en-US" sz="2400" dirty="0" err="1">
                <a:solidFill>
                  <a:srgbClr val="F4741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삼만리</a:t>
            </a:r>
            <a:endParaRPr lang="en-US" altLang="ko-KR" sz="2400" dirty="0">
              <a:solidFill>
                <a:srgbClr val="F4741E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2000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algn="ctr"/>
            <a:r>
              <a:rPr lang="en-US" altLang="ko-KR" sz="72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6. </a:t>
            </a:r>
            <a:r>
              <a:rPr lang="ko-KR" altLang="en-US" sz="72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기대효과 및 마무리</a:t>
            </a:r>
            <a:endParaRPr lang="en-US" altLang="ko-KR" sz="7200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609" y="2955188"/>
            <a:ext cx="1184678" cy="118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7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92505"/>
            <a:ext cx="12192000" cy="1179096"/>
          </a:xfrm>
          <a:prstGeom prst="rect">
            <a:avLst/>
          </a:prstGeom>
          <a:gradFill flip="none" rotWithShape="1">
            <a:gsLst>
              <a:gs pos="52000">
                <a:schemeClr val="accent3">
                  <a:lumMod val="5000"/>
                  <a:lumOff val="95000"/>
                </a:schemeClr>
              </a:gs>
              <a:gs pos="91000">
                <a:schemeClr val="accent3">
                  <a:lumMod val="45000"/>
                  <a:lumOff val="55000"/>
                </a:schemeClr>
              </a:gs>
              <a:gs pos="87000">
                <a:schemeClr val="accent3">
                  <a:lumMod val="45000"/>
                  <a:lumOff val="55000"/>
                </a:schemeClr>
              </a:gs>
              <a:gs pos="74000">
                <a:schemeClr val="accent3">
                  <a:lumMod val="30000"/>
                  <a:lumOff val="70000"/>
                </a:schemeClr>
              </a:gs>
            </a:gsLst>
            <a:lin ang="1056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" y="0"/>
            <a:ext cx="12192046" cy="1371601"/>
          </a:xfrm>
          <a:custGeom>
            <a:avLst/>
            <a:gdLst>
              <a:gd name="connsiteX0" fmla="*/ 0 w 12192000"/>
              <a:gd name="connsiteY0" fmla="*/ 0 h 577516"/>
              <a:gd name="connsiteX1" fmla="*/ 12192000 w 12192000"/>
              <a:gd name="connsiteY1" fmla="*/ 0 h 577516"/>
              <a:gd name="connsiteX2" fmla="*/ 12192000 w 12192000"/>
              <a:gd name="connsiteY2" fmla="*/ 577516 h 577516"/>
              <a:gd name="connsiteX3" fmla="*/ 0 w 12192000"/>
              <a:gd name="connsiteY3" fmla="*/ 577516 h 577516"/>
              <a:gd name="connsiteX4" fmla="*/ 0 w 12192000"/>
              <a:gd name="connsiteY4" fmla="*/ 0 h 577516"/>
              <a:gd name="connsiteX0" fmla="*/ 0 w 12192000"/>
              <a:gd name="connsiteY0" fmla="*/ 0 h 1034716"/>
              <a:gd name="connsiteX1" fmla="*/ 12192000 w 12192000"/>
              <a:gd name="connsiteY1" fmla="*/ 0 h 1034716"/>
              <a:gd name="connsiteX2" fmla="*/ 12143874 w 12192000"/>
              <a:gd name="connsiteY2" fmla="*/ 1034716 h 1034716"/>
              <a:gd name="connsiteX3" fmla="*/ 0 w 12192000"/>
              <a:gd name="connsiteY3" fmla="*/ 577516 h 1034716"/>
              <a:gd name="connsiteX4" fmla="*/ 0 w 12192000"/>
              <a:gd name="connsiteY4" fmla="*/ 0 h 1034716"/>
              <a:gd name="connsiteX0" fmla="*/ 0 w 12192000"/>
              <a:gd name="connsiteY0" fmla="*/ 0 h 1034716"/>
              <a:gd name="connsiteX1" fmla="*/ 12192000 w 12192000"/>
              <a:gd name="connsiteY1" fmla="*/ 0 h 1034716"/>
              <a:gd name="connsiteX2" fmla="*/ 12143874 w 12192000"/>
              <a:gd name="connsiteY2" fmla="*/ 1034716 h 1034716"/>
              <a:gd name="connsiteX3" fmla="*/ 0 w 12192000"/>
              <a:gd name="connsiteY3" fmla="*/ 577516 h 1034716"/>
              <a:gd name="connsiteX4" fmla="*/ 0 w 12192000"/>
              <a:gd name="connsiteY4" fmla="*/ 0 h 1034716"/>
              <a:gd name="connsiteX0" fmla="*/ 0 w 12216063"/>
              <a:gd name="connsiteY0" fmla="*/ 0 h 1371600"/>
              <a:gd name="connsiteX1" fmla="*/ 12192000 w 12216063"/>
              <a:gd name="connsiteY1" fmla="*/ 0 h 1371600"/>
              <a:gd name="connsiteX2" fmla="*/ 12216063 w 12216063"/>
              <a:gd name="connsiteY2" fmla="*/ 1371600 h 1371600"/>
              <a:gd name="connsiteX3" fmla="*/ 0 w 12216063"/>
              <a:gd name="connsiteY3" fmla="*/ 577516 h 1371600"/>
              <a:gd name="connsiteX4" fmla="*/ 0 w 12216063"/>
              <a:gd name="connsiteY4" fmla="*/ 0 h 1371600"/>
              <a:gd name="connsiteX0" fmla="*/ 0 w 12216110"/>
              <a:gd name="connsiteY0" fmla="*/ 0 h 1371600"/>
              <a:gd name="connsiteX1" fmla="*/ 12216110 w 12216110"/>
              <a:gd name="connsiteY1" fmla="*/ 0 h 1371600"/>
              <a:gd name="connsiteX2" fmla="*/ 12216063 w 12216110"/>
              <a:gd name="connsiteY2" fmla="*/ 1371600 h 1371600"/>
              <a:gd name="connsiteX3" fmla="*/ 0 w 12216110"/>
              <a:gd name="connsiteY3" fmla="*/ 577516 h 1371600"/>
              <a:gd name="connsiteX4" fmla="*/ 0 w 1221611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6110" h="1371600">
                <a:moveTo>
                  <a:pt x="0" y="0"/>
                </a:moveTo>
                <a:lnTo>
                  <a:pt x="12216110" y="0"/>
                </a:lnTo>
                <a:cubicBezTo>
                  <a:pt x="12216094" y="457200"/>
                  <a:pt x="12216079" y="914400"/>
                  <a:pt x="12216063" y="1371600"/>
                </a:cubicBezTo>
                <a:cubicBezTo>
                  <a:pt x="8625305" y="593558"/>
                  <a:pt x="4047958" y="729916"/>
                  <a:pt x="0" y="577516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5">
                  <a:lumMod val="75000"/>
                </a:schemeClr>
              </a:gs>
              <a:gs pos="91000">
                <a:schemeClr val="accent3">
                  <a:lumMod val="45000"/>
                  <a:lumOff val="55000"/>
                </a:schemeClr>
              </a:gs>
              <a:gs pos="87000">
                <a:schemeClr val="accent3">
                  <a:lumMod val="45000"/>
                  <a:lumOff val="55000"/>
                </a:schemeClr>
              </a:gs>
              <a:gs pos="74000">
                <a:schemeClr val="accent3">
                  <a:lumMod val="30000"/>
                  <a:lumOff val="7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5671" y="749969"/>
            <a:ext cx="4185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  <a:cs typeface="조선일보명조" panose="02030304000000000000" pitchFamily="18" charset="-127"/>
              </a:rPr>
              <a:t>06.  </a:t>
            </a:r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  <a:cs typeface="조선일보명조" panose="02030304000000000000" pitchFamily="18" charset="-127"/>
              </a:rPr>
              <a:t>기대효과 및 마무리</a:t>
            </a:r>
          </a:p>
        </p:txBody>
      </p:sp>
      <p:pic>
        <p:nvPicPr>
          <p:cNvPr id="9" name="그래픽 14">
            <a:extLst>
              <a:ext uri="{FF2B5EF4-FFF2-40B4-BE49-F238E27FC236}">
                <a16:creationId xmlns:a16="http://schemas.microsoft.com/office/drawing/2014/main" id="{30166C5D-F61E-4D5F-B9A6-FCFC3AFA7C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535141" y="623982"/>
            <a:ext cx="252041" cy="620881"/>
          </a:xfrm>
          <a:prstGeom prst="rect">
            <a:avLst/>
          </a:prstGeom>
        </p:spPr>
      </p:pic>
      <p:pic>
        <p:nvPicPr>
          <p:cNvPr id="10" name="그래픽 19">
            <a:extLst>
              <a:ext uri="{FF2B5EF4-FFF2-40B4-BE49-F238E27FC236}">
                <a16:creationId xmlns:a16="http://schemas.microsoft.com/office/drawing/2014/main" id="{4F875097-BAF7-441D-B8EF-96A90CFE43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65111" y="844813"/>
            <a:ext cx="400050" cy="400050"/>
          </a:xfrm>
          <a:prstGeom prst="rect">
            <a:avLst/>
          </a:prstGeom>
        </p:spPr>
      </p:pic>
      <p:pic>
        <p:nvPicPr>
          <p:cNvPr id="11" name="그래픽 19">
            <a:extLst>
              <a:ext uri="{FF2B5EF4-FFF2-40B4-BE49-F238E27FC236}">
                <a16:creationId xmlns:a16="http://schemas.microsoft.com/office/drawing/2014/main" id="{4F875097-BAF7-441D-B8EF-96A90CFE43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117726" y="549944"/>
            <a:ext cx="294869" cy="2948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08407" y="2023909"/>
            <a:ext cx="828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가벼운 급성 질환으로 </a:t>
            </a:r>
            <a:r>
              <a:rPr lang="ko-KR" altLang="en-US" sz="28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약 필요 시 즉시 </a:t>
            </a:r>
            <a:r>
              <a:rPr lang="ko-KR" altLang="en-US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질병을 예방</a:t>
            </a:r>
            <a:r>
              <a:rPr lang="en-US" altLang="ko-KR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해결</a:t>
            </a:r>
            <a:endParaRPr lang="en-US" altLang="ko-KR" sz="28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08407" y="3069164"/>
            <a:ext cx="9188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전공 대학생들에게 실습 기회 제공</a:t>
            </a:r>
            <a:r>
              <a:rPr lang="en-US" altLang="ko-KR" sz="28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28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인건비 측면의 지원</a:t>
            </a:r>
            <a:r>
              <a:rPr lang="en-US" altLang="ko-KR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08407" y="4114419"/>
            <a:ext cx="80083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창원시의 긍정적 이미지 제고</a:t>
            </a:r>
            <a:endParaRPr lang="en-US" altLang="ko-KR" sz="2800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28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특히</a:t>
            </a:r>
            <a:r>
              <a:rPr lang="en-US" altLang="ko-KR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28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의료 복지 관련</a:t>
            </a:r>
            <a:endParaRPr lang="en-US" altLang="ko-KR" sz="28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08407" y="5590561"/>
            <a:ext cx="9188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데이터 기반 약 구입에 관한 알고리즘 생성을 통한 서비스 제공</a:t>
            </a:r>
            <a:endParaRPr lang="en-US" altLang="ko-KR" sz="28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219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346086" y="2687700"/>
            <a:ext cx="61789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감사합니다</a:t>
            </a:r>
          </a:p>
        </p:txBody>
      </p:sp>
      <p:pic>
        <p:nvPicPr>
          <p:cNvPr id="2050" name="Picture 2" descr="ì°½ìì ë§í¬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5" t="9696" r="16024" b="8317"/>
          <a:stretch/>
        </p:blipFill>
        <p:spPr bwMode="auto">
          <a:xfrm>
            <a:off x="8447528" y="2382844"/>
            <a:ext cx="1521279" cy="171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각 삼각형 1"/>
          <p:cNvSpPr/>
          <p:nvPr/>
        </p:nvSpPr>
        <p:spPr>
          <a:xfrm flipH="1" flipV="1">
            <a:off x="9208168" y="2190396"/>
            <a:ext cx="1443789" cy="1050108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40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ì½êµ­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869"/>
          <a:stretch/>
        </p:blipFill>
        <p:spPr bwMode="auto">
          <a:xfrm>
            <a:off x="0" y="-12032"/>
            <a:ext cx="12192000" cy="687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743449" y="-42429"/>
            <a:ext cx="7467600" cy="6870032"/>
          </a:xfrm>
          <a:prstGeom prst="rect">
            <a:avLst/>
          </a:prstGeom>
          <a:solidFill>
            <a:schemeClr val="tx1">
              <a:lumMod val="85000"/>
              <a:lumOff val="1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467474" y="278574"/>
            <a:ext cx="5724526" cy="6609823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342900" indent="-342900">
              <a:lnSpc>
                <a:spcPts val="8000"/>
              </a:lnSpc>
              <a:buAutoNum type="arabicPeriod"/>
            </a:pPr>
            <a:r>
              <a:rPr lang="ko-KR" altLang="en-US" sz="3600" b="1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조선일보명조" panose="02030304000000000000" pitchFamily="18" charset="-127"/>
              </a:rPr>
              <a:t>  </a:t>
            </a:r>
            <a:r>
              <a:rPr lang="ko-KR" altLang="en-US" sz="36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조선일보명조" panose="02030304000000000000" pitchFamily="18" charset="-127"/>
              </a:rPr>
              <a:t>팀원 소개</a:t>
            </a:r>
            <a:endParaRPr lang="en-US" altLang="ko-KR" sz="36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조선일보명조" panose="02030304000000000000" pitchFamily="18" charset="-127"/>
            </a:endParaRPr>
          </a:p>
          <a:p>
            <a:pPr marL="342900" indent="-342900">
              <a:lnSpc>
                <a:spcPts val="8000"/>
              </a:lnSpc>
              <a:buAutoNum type="arabicPeriod"/>
            </a:pPr>
            <a:r>
              <a:rPr lang="ko-KR" altLang="en-US" sz="36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조선일보명조" panose="02030304000000000000" pitchFamily="18" charset="-127"/>
              </a:rPr>
              <a:t>  주제 소개</a:t>
            </a:r>
            <a:endParaRPr lang="en-US" altLang="ko-KR" sz="36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조선일보명조" panose="02030304000000000000" pitchFamily="18" charset="-127"/>
            </a:endParaRPr>
          </a:p>
          <a:p>
            <a:pPr marL="342900" indent="-342900">
              <a:lnSpc>
                <a:spcPts val="8000"/>
              </a:lnSpc>
              <a:buAutoNum type="arabicPeriod"/>
            </a:pPr>
            <a:r>
              <a:rPr lang="ko-KR" altLang="en-US" sz="36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조선일보명조" panose="02030304000000000000" pitchFamily="18" charset="-127"/>
              </a:rPr>
              <a:t>  주제 선정 이유</a:t>
            </a:r>
            <a:endParaRPr lang="en-US" altLang="ko-KR" sz="36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조선일보명조" panose="02030304000000000000" pitchFamily="18" charset="-127"/>
            </a:endParaRPr>
          </a:p>
          <a:p>
            <a:pPr marL="342900" indent="-342900">
              <a:lnSpc>
                <a:spcPts val="8000"/>
              </a:lnSpc>
              <a:buAutoNum type="arabicPeriod"/>
            </a:pPr>
            <a:r>
              <a:rPr lang="ko-KR" altLang="en-US" sz="36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조선일보명조" panose="02030304000000000000" pitchFamily="18" charset="-127"/>
              </a:rPr>
              <a:t>  기획 분석 방법</a:t>
            </a:r>
            <a:endParaRPr lang="en-US" altLang="ko-KR" sz="36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조선일보명조" panose="02030304000000000000" pitchFamily="18" charset="-127"/>
            </a:endParaRPr>
          </a:p>
          <a:p>
            <a:pPr marL="342900" indent="-342900">
              <a:lnSpc>
                <a:spcPts val="8000"/>
              </a:lnSpc>
              <a:buAutoNum type="arabicPeriod"/>
            </a:pPr>
            <a:r>
              <a:rPr lang="ko-KR" altLang="en-US" sz="36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조선일보명조" panose="02030304000000000000" pitchFamily="18" charset="-127"/>
              </a:rPr>
              <a:t>  활성화 방안 </a:t>
            </a:r>
            <a:endParaRPr lang="en-US" altLang="ko-KR" sz="36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조선일보명조" panose="02030304000000000000" pitchFamily="18" charset="-127"/>
            </a:endParaRPr>
          </a:p>
          <a:p>
            <a:pPr marL="342900" indent="-342900">
              <a:lnSpc>
                <a:spcPts val="8000"/>
              </a:lnSpc>
              <a:buAutoNum type="arabicPeriod"/>
            </a:pPr>
            <a:r>
              <a:rPr lang="en-US" altLang="ko-KR" sz="36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조선일보명조" panose="02030304000000000000" pitchFamily="18" charset="-127"/>
              </a:rPr>
              <a:t>  </a:t>
            </a:r>
            <a:r>
              <a:rPr lang="ko-KR" altLang="en-US" sz="36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조선일보명조" panose="02030304000000000000" pitchFamily="18" charset="-127"/>
              </a:rPr>
              <a:t>기대효과 및 마무리</a:t>
            </a:r>
            <a:endParaRPr lang="en-US" altLang="ko-KR" sz="36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조선일보명조" panose="02030304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en-US" dirty="0"/>
          </a:p>
        </p:txBody>
      </p:sp>
      <p:pic>
        <p:nvPicPr>
          <p:cNvPr id="23" name="그래픽 12">
            <a:extLst>
              <a:ext uri="{FF2B5EF4-FFF2-40B4-BE49-F238E27FC236}">
                <a16:creationId xmlns:a16="http://schemas.microsoft.com/office/drawing/2014/main" id="{80B0FA33-A269-4C1F-BA22-32E4C1427A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b="11468"/>
          <a:stretch/>
        </p:blipFill>
        <p:spPr>
          <a:xfrm>
            <a:off x="1146384" y="572992"/>
            <a:ext cx="2302669" cy="6293029"/>
          </a:xfrm>
          <a:prstGeom prst="rect">
            <a:avLst/>
          </a:prstGeom>
        </p:spPr>
      </p:pic>
      <p:sp>
        <p:nvSpPr>
          <p:cNvPr id="5" name="현 4">
            <a:extLst>
              <a:ext uri="{FF2B5EF4-FFF2-40B4-BE49-F238E27FC236}">
                <a16:creationId xmlns:a16="http://schemas.microsoft.com/office/drawing/2014/main" id="{75F963B3-3C11-493C-B620-8B6A28A45C5B}"/>
              </a:ext>
            </a:extLst>
          </p:cNvPr>
          <p:cNvSpPr/>
          <p:nvPr/>
        </p:nvSpPr>
        <p:spPr>
          <a:xfrm rot="17604788">
            <a:off x="2159035" y="1746007"/>
            <a:ext cx="314688" cy="314688"/>
          </a:xfrm>
          <a:prstGeom prst="chord">
            <a:avLst/>
          </a:prstGeom>
          <a:solidFill>
            <a:srgbClr val="FC4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92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790357" y="2268750"/>
            <a:ext cx="862664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4741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약국 찾아 </a:t>
            </a:r>
            <a:r>
              <a:rPr lang="ko-KR" altLang="en-US" sz="2400" dirty="0" err="1">
                <a:solidFill>
                  <a:srgbClr val="F4741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삼만리</a:t>
            </a:r>
            <a:endParaRPr lang="en-US" altLang="ko-KR" sz="2400" dirty="0">
              <a:solidFill>
                <a:srgbClr val="F4741E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2000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algn="ctr"/>
            <a:r>
              <a:rPr lang="en-US" altLang="ko-KR" sz="80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1. </a:t>
            </a:r>
            <a:r>
              <a:rPr lang="ko-KR" altLang="en-US" sz="80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팀원 소개</a:t>
            </a:r>
            <a:endParaRPr lang="en-US" altLang="ko-KR" sz="8000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322" y="2971230"/>
            <a:ext cx="1184678" cy="118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7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790357" y="2268750"/>
            <a:ext cx="862664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4741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약국 찾아 </a:t>
            </a:r>
            <a:r>
              <a:rPr lang="ko-KR" altLang="en-US" sz="2400" dirty="0" err="1">
                <a:solidFill>
                  <a:srgbClr val="F4741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삼만리</a:t>
            </a:r>
            <a:endParaRPr lang="en-US" altLang="ko-KR" sz="2400" dirty="0">
              <a:solidFill>
                <a:srgbClr val="F4741E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2000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algn="ctr"/>
            <a:r>
              <a:rPr lang="en-US" altLang="ko-KR" sz="80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2. </a:t>
            </a:r>
            <a:r>
              <a:rPr lang="ko-KR" altLang="en-US" sz="80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주제 소개</a:t>
            </a:r>
            <a:endParaRPr lang="en-US" altLang="ko-KR" sz="8000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322" y="2971230"/>
            <a:ext cx="1184678" cy="118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4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92505"/>
            <a:ext cx="12192000" cy="1179096"/>
          </a:xfrm>
          <a:prstGeom prst="rect">
            <a:avLst/>
          </a:prstGeom>
          <a:gradFill flip="none" rotWithShape="1">
            <a:gsLst>
              <a:gs pos="52000">
                <a:schemeClr val="accent3">
                  <a:lumMod val="5000"/>
                  <a:lumOff val="95000"/>
                </a:schemeClr>
              </a:gs>
              <a:gs pos="91000">
                <a:schemeClr val="accent3">
                  <a:lumMod val="45000"/>
                  <a:lumOff val="55000"/>
                </a:schemeClr>
              </a:gs>
              <a:gs pos="87000">
                <a:schemeClr val="accent3">
                  <a:lumMod val="45000"/>
                  <a:lumOff val="55000"/>
                </a:schemeClr>
              </a:gs>
              <a:gs pos="74000">
                <a:schemeClr val="accent3">
                  <a:lumMod val="30000"/>
                  <a:lumOff val="70000"/>
                </a:schemeClr>
              </a:gs>
            </a:gsLst>
            <a:lin ang="1056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" y="0"/>
            <a:ext cx="12192046" cy="1371601"/>
          </a:xfrm>
          <a:custGeom>
            <a:avLst/>
            <a:gdLst>
              <a:gd name="connsiteX0" fmla="*/ 0 w 12192000"/>
              <a:gd name="connsiteY0" fmla="*/ 0 h 577516"/>
              <a:gd name="connsiteX1" fmla="*/ 12192000 w 12192000"/>
              <a:gd name="connsiteY1" fmla="*/ 0 h 577516"/>
              <a:gd name="connsiteX2" fmla="*/ 12192000 w 12192000"/>
              <a:gd name="connsiteY2" fmla="*/ 577516 h 577516"/>
              <a:gd name="connsiteX3" fmla="*/ 0 w 12192000"/>
              <a:gd name="connsiteY3" fmla="*/ 577516 h 577516"/>
              <a:gd name="connsiteX4" fmla="*/ 0 w 12192000"/>
              <a:gd name="connsiteY4" fmla="*/ 0 h 577516"/>
              <a:gd name="connsiteX0" fmla="*/ 0 w 12192000"/>
              <a:gd name="connsiteY0" fmla="*/ 0 h 1034716"/>
              <a:gd name="connsiteX1" fmla="*/ 12192000 w 12192000"/>
              <a:gd name="connsiteY1" fmla="*/ 0 h 1034716"/>
              <a:gd name="connsiteX2" fmla="*/ 12143874 w 12192000"/>
              <a:gd name="connsiteY2" fmla="*/ 1034716 h 1034716"/>
              <a:gd name="connsiteX3" fmla="*/ 0 w 12192000"/>
              <a:gd name="connsiteY3" fmla="*/ 577516 h 1034716"/>
              <a:gd name="connsiteX4" fmla="*/ 0 w 12192000"/>
              <a:gd name="connsiteY4" fmla="*/ 0 h 1034716"/>
              <a:gd name="connsiteX0" fmla="*/ 0 w 12192000"/>
              <a:gd name="connsiteY0" fmla="*/ 0 h 1034716"/>
              <a:gd name="connsiteX1" fmla="*/ 12192000 w 12192000"/>
              <a:gd name="connsiteY1" fmla="*/ 0 h 1034716"/>
              <a:gd name="connsiteX2" fmla="*/ 12143874 w 12192000"/>
              <a:gd name="connsiteY2" fmla="*/ 1034716 h 1034716"/>
              <a:gd name="connsiteX3" fmla="*/ 0 w 12192000"/>
              <a:gd name="connsiteY3" fmla="*/ 577516 h 1034716"/>
              <a:gd name="connsiteX4" fmla="*/ 0 w 12192000"/>
              <a:gd name="connsiteY4" fmla="*/ 0 h 1034716"/>
              <a:gd name="connsiteX0" fmla="*/ 0 w 12216063"/>
              <a:gd name="connsiteY0" fmla="*/ 0 h 1371600"/>
              <a:gd name="connsiteX1" fmla="*/ 12192000 w 12216063"/>
              <a:gd name="connsiteY1" fmla="*/ 0 h 1371600"/>
              <a:gd name="connsiteX2" fmla="*/ 12216063 w 12216063"/>
              <a:gd name="connsiteY2" fmla="*/ 1371600 h 1371600"/>
              <a:gd name="connsiteX3" fmla="*/ 0 w 12216063"/>
              <a:gd name="connsiteY3" fmla="*/ 577516 h 1371600"/>
              <a:gd name="connsiteX4" fmla="*/ 0 w 12216063"/>
              <a:gd name="connsiteY4" fmla="*/ 0 h 1371600"/>
              <a:gd name="connsiteX0" fmla="*/ 0 w 12216110"/>
              <a:gd name="connsiteY0" fmla="*/ 0 h 1371600"/>
              <a:gd name="connsiteX1" fmla="*/ 12216110 w 12216110"/>
              <a:gd name="connsiteY1" fmla="*/ 0 h 1371600"/>
              <a:gd name="connsiteX2" fmla="*/ 12216063 w 12216110"/>
              <a:gd name="connsiteY2" fmla="*/ 1371600 h 1371600"/>
              <a:gd name="connsiteX3" fmla="*/ 0 w 12216110"/>
              <a:gd name="connsiteY3" fmla="*/ 577516 h 1371600"/>
              <a:gd name="connsiteX4" fmla="*/ 0 w 1221611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6110" h="1371600">
                <a:moveTo>
                  <a:pt x="0" y="0"/>
                </a:moveTo>
                <a:lnTo>
                  <a:pt x="12216110" y="0"/>
                </a:lnTo>
                <a:cubicBezTo>
                  <a:pt x="12216094" y="457200"/>
                  <a:pt x="12216079" y="914400"/>
                  <a:pt x="12216063" y="1371600"/>
                </a:cubicBezTo>
                <a:cubicBezTo>
                  <a:pt x="8625305" y="593558"/>
                  <a:pt x="4047958" y="729916"/>
                  <a:pt x="0" y="577516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5">
                  <a:lumMod val="75000"/>
                </a:schemeClr>
              </a:gs>
              <a:gs pos="91000">
                <a:schemeClr val="accent3">
                  <a:lumMod val="45000"/>
                  <a:lumOff val="55000"/>
                </a:schemeClr>
              </a:gs>
              <a:gs pos="87000">
                <a:schemeClr val="accent3">
                  <a:lumMod val="45000"/>
                  <a:lumOff val="55000"/>
                </a:schemeClr>
              </a:gs>
              <a:gs pos="74000">
                <a:schemeClr val="accent3">
                  <a:lumMod val="30000"/>
                  <a:lumOff val="7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5672" y="749969"/>
            <a:ext cx="3026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  <a:cs typeface="조선일보명조" panose="02030304000000000000" pitchFamily="18" charset="-127"/>
              </a:rPr>
              <a:t>02.  </a:t>
            </a:r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  <a:cs typeface="조선일보명조" panose="02030304000000000000" pitchFamily="18" charset="-127"/>
              </a:rPr>
              <a:t>주제 소개</a:t>
            </a:r>
          </a:p>
        </p:txBody>
      </p:sp>
      <p:pic>
        <p:nvPicPr>
          <p:cNvPr id="6" name="그래픽 10">
            <a:extLst>
              <a:ext uri="{FF2B5EF4-FFF2-40B4-BE49-F238E27FC236}">
                <a16:creationId xmlns:a16="http://schemas.microsoft.com/office/drawing/2014/main" id="{5E513F80-3B56-4987-8BDA-F4A44A50F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3035424" y="677780"/>
            <a:ext cx="247217" cy="608998"/>
          </a:xfrm>
          <a:prstGeom prst="rect">
            <a:avLst/>
          </a:prstGeom>
        </p:spPr>
      </p:pic>
      <p:pic>
        <p:nvPicPr>
          <p:cNvPr id="7" name="그래픽 15">
            <a:extLst>
              <a:ext uri="{FF2B5EF4-FFF2-40B4-BE49-F238E27FC236}">
                <a16:creationId xmlns:a16="http://schemas.microsoft.com/office/drawing/2014/main" id="{B5BA49C6-9732-4513-AC1F-169B0355BE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663378" y="634526"/>
            <a:ext cx="300168" cy="300168"/>
          </a:xfrm>
          <a:prstGeom prst="rect">
            <a:avLst/>
          </a:prstGeom>
        </p:spPr>
      </p:pic>
      <p:pic>
        <p:nvPicPr>
          <p:cNvPr id="8" name="그래픽 15">
            <a:extLst>
              <a:ext uri="{FF2B5EF4-FFF2-40B4-BE49-F238E27FC236}">
                <a16:creationId xmlns:a16="http://schemas.microsoft.com/office/drawing/2014/main" id="{B5BA49C6-9732-4513-AC1F-169B0355BE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75097" y="934694"/>
            <a:ext cx="400050" cy="4000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D2CB267-FCB1-4220-B326-440E6F70E2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782" y="2113790"/>
            <a:ext cx="9884435" cy="281230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ECCBCC7-05A3-4146-9566-57C4D96A2CF7}"/>
              </a:ext>
            </a:extLst>
          </p:cNvPr>
          <p:cNvSpPr/>
          <p:nvPr/>
        </p:nvSpPr>
        <p:spPr>
          <a:xfrm>
            <a:off x="7184571" y="4488024"/>
            <a:ext cx="2827176" cy="29858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74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565767" y="2268750"/>
            <a:ext cx="862664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4741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약국 찾아 </a:t>
            </a:r>
            <a:r>
              <a:rPr lang="ko-KR" altLang="en-US" sz="2400" dirty="0" err="1">
                <a:solidFill>
                  <a:srgbClr val="F4741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삼만리</a:t>
            </a:r>
            <a:endParaRPr lang="en-US" altLang="ko-KR" sz="2400" dirty="0">
              <a:solidFill>
                <a:srgbClr val="F4741E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2000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algn="ctr"/>
            <a:r>
              <a:rPr lang="en-US" altLang="ko-KR" sz="80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3. </a:t>
            </a:r>
            <a:r>
              <a:rPr lang="ko-KR" altLang="en-US" sz="80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주제 선정 이유</a:t>
            </a:r>
            <a:endParaRPr lang="en-US" altLang="ko-KR" sz="8000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964" y="2971231"/>
            <a:ext cx="1184678" cy="118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6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370C274-6B1D-4912-A0DD-3B6AE937A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783" y="1682018"/>
            <a:ext cx="4084196" cy="225529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직사각형 3"/>
          <p:cNvSpPr/>
          <p:nvPr/>
        </p:nvSpPr>
        <p:spPr>
          <a:xfrm>
            <a:off x="0" y="192505"/>
            <a:ext cx="12192000" cy="1179096"/>
          </a:xfrm>
          <a:prstGeom prst="rect">
            <a:avLst/>
          </a:prstGeom>
          <a:gradFill flip="none" rotWithShape="1">
            <a:gsLst>
              <a:gs pos="52000">
                <a:schemeClr val="accent3">
                  <a:lumMod val="5000"/>
                  <a:lumOff val="95000"/>
                </a:schemeClr>
              </a:gs>
              <a:gs pos="91000">
                <a:schemeClr val="accent3">
                  <a:lumMod val="45000"/>
                  <a:lumOff val="55000"/>
                </a:schemeClr>
              </a:gs>
              <a:gs pos="87000">
                <a:schemeClr val="accent3">
                  <a:lumMod val="45000"/>
                  <a:lumOff val="55000"/>
                </a:schemeClr>
              </a:gs>
              <a:gs pos="74000">
                <a:schemeClr val="accent3">
                  <a:lumMod val="30000"/>
                  <a:lumOff val="70000"/>
                </a:schemeClr>
              </a:gs>
            </a:gsLst>
            <a:lin ang="1056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" y="0"/>
            <a:ext cx="12192046" cy="1371601"/>
          </a:xfrm>
          <a:custGeom>
            <a:avLst/>
            <a:gdLst>
              <a:gd name="connsiteX0" fmla="*/ 0 w 12192000"/>
              <a:gd name="connsiteY0" fmla="*/ 0 h 577516"/>
              <a:gd name="connsiteX1" fmla="*/ 12192000 w 12192000"/>
              <a:gd name="connsiteY1" fmla="*/ 0 h 577516"/>
              <a:gd name="connsiteX2" fmla="*/ 12192000 w 12192000"/>
              <a:gd name="connsiteY2" fmla="*/ 577516 h 577516"/>
              <a:gd name="connsiteX3" fmla="*/ 0 w 12192000"/>
              <a:gd name="connsiteY3" fmla="*/ 577516 h 577516"/>
              <a:gd name="connsiteX4" fmla="*/ 0 w 12192000"/>
              <a:gd name="connsiteY4" fmla="*/ 0 h 577516"/>
              <a:gd name="connsiteX0" fmla="*/ 0 w 12192000"/>
              <a:gd name="connsiteY0" fmla="*/ 0 h 1034716"/>
              <a:gd name="connsiteX1" fmla="*/ 12192000 w 12192000"/>
              <a:gd name="connsiteY1" fmla="*/ 0 h 1034716"/>
              <a:gd name="connsiteX2" fmla="*/ 12143874 w 12192000"/>
              <a:gd name="connsiteY2" fmla="*/ 1034716 h 1034716"/>
              <a:gd name="connsiteX3" fmla="*/ 0 w 12192000"/>
              <a:gd name="connsiteY3" fmla="*/ 577516 h 1034716"/>
              <a:gd name="connsiteX4" fmla="*/ 0 w 12192000"/>
              <a:gd name="connsiteY4" fmla="*/ 0 h 1034716"/>
              <a:gd name="connsiteX0" fmla="*/ 0 w 12192000"/>
              <a:gd name="connsiteY0" fmla="*/ 0 h 1034716"/>
              <a:gd name="connsiteX1" fmla="*/ 12192000 w 12192000"/>
              <a:gd name="connsiteY1" fmla="*/ 0 h 1034716"/>
              <a:gd name="connsiteX2" fmla="*/ 12143874 w 12192000"/>
              <a:gd name="connsiteY2" fmla="*/ 1034716 h 1034716"/>
              <a:gd name="connsiteX3" fmla="*/ 0 w 12192000"/>
              <a:gd name="connsiteY3" fmla="*/ 577516 h 1034716"/>
              <a:gd name="connsiteX4" fmla="*/ 0 w 12192000"/>
              <a:gd name="connsiteY4" fmla="*/ 0 h 1034716"/>
              <a:gd name="connsiteX0" fmla="*/ 0 w 12216063"/>
              <a:gd name="connsiteY0" fmla="*/ 0 h 1371600"/>
              <a:gd name="connsiteX1" fmla="*/ 12192000 w 12216063"/>
              <a:gd name="connsiteY1" fmla="*/ 0 h 1371600"/>
              <a:gd name="connsiteX2" fmla="*/ 12216063 w 12216063"/>
              <a:gd name="connsiteY2" fmla="*/ 1371600 h 1371600"/>
              <a:gd name="connsiteX3" fmla="*/ 0 w 12216063"/>
              <a:gd name="connsiteY3" fmla="*/ 577516 h 1371600"/>
              <a:gd name="connsiteX4" fmla="*/ 0 w 12216063"/>
              <a:gd name="connsiteY4" fmla="*/ 0 h 1371600"/>
              <a:gd name="connsiteX0" fmla="*/ 0 w 12216110"/>
              <a:gd name="connsiteY0" fmla="*/ 0 h 1371600"/>
              <a:gd name="connsiteX1" fmla="*/ 12216110 w 12216110"/>
              <a:gd name="connsiteY1" fmla="*/ 0 h 1371600"/>
              <a:gd name="connsiteX2" fmla="*/ 12216063 w 12216110"/>
              <a:gd name="connsiteY2" fmla="*/ 1371600 h 1371600"/>
              <a:gd name="connsiteX3" fmla="*/ 0 w 12216110"/>
              <a:gd name="connsiteY3" fmla="*/ 577516 h 1371600"/>
              <a:gd name="connsiteX4" fmla="*/ 0 w 1221611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6110" h="1371600">
                <a:moveTo>
                  <a:pt x="0" y="0"/>
                </a:moveTo>
                <a:lnTo>
                  <a:pt x="12216110" y="0"/>
                </a:lnTo>
                <a:cubicBezTo>
                  <a:pt x="12216094" y="457200"/>
                  <a:pt x="12216079" y="914400"/>
                  <a:pt x="12216063" y="1371600"/>
                </a:cubicBezTo>
                <a:cubicBezTo>
                  <a:pt x="8625305" y="593558"/>
                  <a:pt x="4047958" y="729916"/>
                  <a:pt x="0" y="577516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5">
                  <a:lumMod val="75000"/>
                </a:schemeClr>
              </a:gs>
              <a:gs pos="91000">
                <a:schemeClr val="accent3">
                  <a:lumMod val="45000"/>
                  <a:lumOff val="55000"/>
                </a:schemeClr>
              </a:gs>
              <a:gs pos="87000">
                <a:schemeClr val="accent3">
                  <a:lumMod val="45000"/>
                  <a:lumOff val="55000"/>
                </a:schemeClr>
              </a:gs>
              <a:gs pos="74000">
                <a:schemeClr val="accent3">
                  <a:lumMod val="30000"/>
                  <a:lumOff val="7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5672" y="749969"/>
            <a:ext cx="3535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  <a:cs typeface="조선일보명조" panose="02030304000000000000" pitchFamily="18" charset="-127"/>
              </a:rPr>
              <a:t>03.  </a:t>
            </a:r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  <a:cs typeface="조선일보명조" panose="02030304000000000000" pitchFamily="18" charset="-127"/>
              </a:rPr>
              <a:t>주제 선정 이유</a:t>
            </a:r>
          </a:p>
        </p:txBody>
      </p:sp>
      <p:pic>
        <p:nvPicPr>
          <p:cNvPr id="9" name="그래픽 11">
            <a:extLst>
              <a:ext uri="{FF2B5EF4-FFF2-40B4-BE49-F238E27FC236}">
                <a16:creationId xmlns:a16="http://schemas.microsoft.com/office/drawing/2014/main" id="{66D34E66-D506-4D33-B5B6-8081FCCD0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855375" y="637508"/>
            <a:ext cx="255670" cy="629821"/>
          </a:xfrm>
          <a:prstGeom prst="rect">
            <a:avLst/>
          </a:prstGeom>
        </p:spPr>
      </p:pic>
      <p:pic>
        <p:nvPicPr>
          <p:cNvPr id="10" name="그래픽 16">
            <a:extLst>
              <a:ext uri="{FF2B5EF4-FFF2-40B4-BE49-F238E27FC236}">
                <a16:creationId xmlns:a16="http://schemas.microsoft.com/office/drawing/2014/main" id="{0E8CD8D3-E9C6-48A5-81C1-B27C6598EE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2532" y="581779"/>
            <a:ext cx="285500" cy="285500"/>
          </a:xfrm>
          <a:prstGeom prst="rect">
            <a:avLst/>
          </a:prstGeom>
        </p:spPr>
      </p:pic>
      <p:pic>
        <p:nvPicPr>
          <p:cNvPr id="11" name="그래픽 16">
            <a:extLst>
              <a:ext uri="{FF2B5EF4-FFF2-40B4-BE49-F238E27FC236}">
                <a16:creationId xmlns:a16="http://schemas.microsoft.com/office/drawing/2014/main" id="{0E8CD8D3-E9C6-48A5-81C1-B27C6598EE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175208" y="867279"/>
            <a:ext cx="400050" cy="40005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CA3A239-9149-48E7-B352-7FCEDFBF90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982" y="3059862"/>
            <a:ext cx="4084196" cy="330059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9221388-8C5E-4319-BA16-47D081E12C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5444" y="2140239"/>
            <a:ext cx="3689347" cy="325461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5E8F9B9-6600-4642-995B-31F814A8BA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3643" y="4541715"/>
            <a:ext cx="4522089" cy="170628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676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postfiles.pstatic.net/MjAxODAzMDJfMjYy/MDAxNTE5OTg0MDY4ODk5.bLb_3NNwJ1Lclit1oDLmFpA4sGlKnQh1D7qzttwjNjEg.aJaUOODrNiKteoVXA2aZi7XyfQ9Tn5bGG5_rNANKGhUg.PNG.rimiy/%EC%9D%98%EC%82%AC%EC%96%91%EB%B0%98-%282%29-%ED%8C%8C%EB%9E%80%EC%83%89.png?type=w773">
            <a:extLst>
              <a:ext uri="{FF2B5EF4-FFF2-40B4-BE49-F238E27FC236}">
                <a16:creationId xmlns:a16="http://schemas.microsoft.com/office/drawing/2014/main" id="{90512E91-C485-4099-9C38-E2C6965AE4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99" b="7075"/>
          <a:stretch/>
        </p:blipFill>
        <p:spPr bwMode="auto">
          <a:xfrm>
            <a:off x="40585" y="632592"/>
            <a:ext cx="3840949" cy="449105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C3B4A948-A103-4B9A-8626-0738A5FFCECC}"/>
              </a:ext>
            </a:extLst>
          </p:cNvPr>
          <p:cNvSpPr/>
          <p:nvPr/>
        </p:nvSpPr>
        <p:spPr>
          <a:xfrm flipH="1">
            <a:off x="0" y="0"/>
            <a:ext cx="12192000" cy="6858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래픽 24">
            <a:extLst>
              <a:ext uri="{FF2B5EF4-FFF2-40B4-BE49-F238E27FC236}">
                <a16:creationId xmlns:a16="http://schemas.microsoft.com/office/drawing/2014/main" id="{619BD5F0-9971-4F2C-B4AC-7FB98A22120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  <a:ext uri="{837473B0-CC2E-450A-ABE3-18F120FF3D39}">
                <a1611:picAttrSrcUrl xmlns:a1611="http://schemas.microsoft.com/office/drawing/2016/11/main" xmlns="" r:id="rId5"/>
              </a:ext>
            </a:extLst>
          </a:blip>
          <a:stretch>
            <a:fillRect/>
          </a:stretch>
        </p:blipFill>
        <p:spPr>
          <a:xfrm>
            <a:off x="7305869" y="3094426"/>
            <a:ext cx="5537405" cy="38288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C80CB8-DDF6-4805-AB0B-4FAB24F0CB83}"/>
              </a:ext>
            </a:extLst>
          </p:cNvPr>
          <p:cNvSpPr txBox="1"/>
          <p:nvPr/>
        </p:nvSpPr>
        <p:spPr>
          <a:xfrm rot="19891033">
            <a:off x="3832658" y="857421"/>
            <a:ext cx="505367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latin typeface="Century Schoolbook" panose="02040604050505020304" pitchFamily="18" charset="0"/>
                <a:ea typeface="210 맨발의청춘 R" panose="02020603020101020101" pitchFamily="18" charset="-127"/>
              </a:rPr>
              <a:t>“</a:t>
            </a:r>
            <a:r>
              <a:rPr lang="en-US" altLang="ko-KR" sz="6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ko-KR" altLang="en-US" sz="6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물질적 </a:t>
            </a:r>
            <a:endParaRPr lang="en-US" altLang="ko-KR" sz="66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en-US" sz="6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책임 부담 </a:t>
            </a:r>
            <a:r>
              <a:rPr lang="en-US" altLang="ko-KR" sz="6600" dirty="0">
                <a:latin typeface="Century Schoolbook" panose="02040604050505020304" pitchFamily="18" charset="0"/>
                <a:ea typeface="210 맨발의청춘 R" panose="02020603020101020101" pitchFamily="18" charset="-127"/>
              </a:rPr>
              <a:t>”</a:t>
            </a:r>
            <a:endParaRPr lang="ko-KR" altLang="en-US" sz="66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970999-77EB-40D3-A808-C348E82584A1}"/>
              </a:ext>
            </a:extLst>
          </p:cNvPr>
          <p:cNvSpPr txBox="1"/>
          <p:nvPr/>
        </p:nvSpPr>
        <p:spPr>
          <a:xfrm rot="19834123">
            <a:off x="4399190" y="3307186"/>
            <a:ext cx="53878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Century Schoolbook" panose="02040604050505020304" pitchFamily="18" charset="0"/>
                <a:ea typeface="210 맨발의청춘 R" panose="02020603020101020101" pitchFamily="18" charset="-127"/>
              </a:rPr>
              <a:t>“</a:t>
            </a:r>
            <a:r>
              <a:rPr lang="en-US" altLang="ko-KR" sz="60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ko-KR" altLang="en-US" sz="60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의약품 긴급 </a:t>
            </a:r>
            <a:endParaRPr lang="en-US" altLang="ko-KR" sz="60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en-US" sz="60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필요시 불편 </a:t>
            </a:r>
            <a:r>
              <a:rPr lang="en-US" altLang="ko-KR" sz="6000" dirty="0">
                <a:solidFill>
                  <a:schemeClr val="bg1"/>
                </a:solidFill>
                <a:latin typeface="Century Schoolbook" panose="02040604050505020304" pitchFamily="18" charset="0"/>
                <a:ea typeface="210 맨발의청춘 R" panose="02020603020101020101" pitchFamily="18" charset="-127"/>
              </a:rPr>
              <a:t>”</a:t>
            </a:r>
            <a:endParaRPr lang="ko-KR" altLang="en-US" sz="60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D265D18-70A1-4FAE-AA27-F19A6C938C31}"/>
              </a:ext>
            </a:extLst>
          </p:cNvPr>
          <p:cNvSpPr/>
          <p:nvPr/>
        </p:nvSpPr>
        <p:spPr>
          <a:xfrm>
            <a:off x="0" y="2235386"/>
            <a:ext cx="12192000" cy="2387227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0" b="1" dirty="0"/>
              <a:t>OTC</a:t>
            </a:r>
            <a:endParaRPr lang="ko-KR" altLang="en-US" sz="14000" b="1" dirty="0"/>
          </a:p>
        </p:txBody>
      </p:sp>
    </p:spTree>
    <p:extLst>
      <p:ext uri="{BB962C8B-B14F-4D97-AF65-F5344CB8AC3E}">
        <p14:creationId xmlns:p14="http://schemas.microsoft.com/office/powerpoint/2010/main" val="26925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565767" y="2268750"/>
            <a:ext cx="862664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4741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약국 찾아 </a:t>
            </a:r>
            <a:r>
              <a:rPr lang="ko-KR" altLang="en-US" sz="2400" dirty="0" err="1">
                <a:solidFill>
                  <a:srgbClr val="F4741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삼만리</a:t>
            </a:r>
            <a:endParaRPr lang="en-US" altLang="ko-KR" sz="2400" dirty="0">
              <a:solidFill>
                <a:srgbClr val="F4741E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2000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algn="ctr"/>
            <a:r>
              <a:rPr lang="en-US" altLang="ko-KR" sz="80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4. </a:t>
            </a:r>
            <a:r>
              <a:rPr lang="ko-KR" altLang="en-US" sz="80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기획 분석 방법</a:t>
            </a:r>
            <a:endParaRPr lang="en-US" altLang="ko-KR" sz="8000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964" y="2971231"/>
            <a:ext cx="1184678" cy="118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3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2414</TotalTime>
  <Words>327</Words>
  <Application>Microsoft Office PowerPoint</Application>
  <PresentationFormat>와이드스크린</PresentationFormat>
  <Paragraphs>83</Paragraphs>
  <Slides>18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맑은 고딕</vt:lpstr>
      <vt:lpstr>Arial</vt:lpstr>
      <vt:lpstr>210 맨발의청춘 R</vt:lpstr>
      <vt:lpstr>210 맨발의청춘 L</vt:lpstr>
      <vt:lpstr>Century Schoolbook</vt:lpstr>
      <vt:lpstr>조선일보명조</vt:lpstr>
      <vt:lpstr>210 콤퓨타세탁 R</vt:lpstr>
      <vt:lpstr>210 맨발의청춘 B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림</dc:creator>
  <cp:lastModifiedBy>Windows 사용자</cp:lastModifiedBy>
  <cp:revision>70</cp:revision>
  <dcterms:created xsi:type="dcterms:W3CDTF">2018-01-29T05:52:54Z</dcterms:created>
  <dcterms:modified xsi:type="dcterms:W3CDTF">2019-09-23T13:05:54Z</dcterms:modified>
</cp:coreProperties>
</file>